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43891200" cy="32918400"/>
  <p:notesSz cx="7315200" cy="9601200"/>
  <p:defaultTextStyle>
    <a:defPPr>
      <a:defRPr lang="en-US"/>
    </a:defPPr>
    <a:lvl1pPr algn="l" rtl="0" fontAlgn="base">
      <a:spcBef>
        <a:spcPct val="0"/>
      </a:spcBef>
      <a:spcAft>
        <a:spcPct val="0"/>
      </a:spcAft>
      <a:defRPr sz="3258" kern="1200">
        <a:solidFill>
          <a:schemeClr val="tx1"/>
        </a:solidFill>
        <a:latin typeface="Arial" pitchFamily="34" charset="0"/>
        <a:ea typeface="ＭＳ Ｐゴシック" charset="-128"/>
        <a:cs typeface="+mn-cs"/>
      </a:defRPr>
    </a:lvl1pPr>
    <a:lvl2pPr marL="876186" algn="l" rtl="0" fontAlgn="base">
      <a:spcBef>
        <a:spcPct val="0"/>
      </a:spcBef>
      <a:spcAft>
        <a:spcPct val="0"/>
      </a:spcAft>
      <a:defRPr sz="3258" kern="1200">
        <a:solidFill>
          <a:schemeClr val="tx1"/>
        </a:solidFill>
        <a:latin typeface="Arial" pitchFamily="34" charset="0"/>
        <a:ea typeface="ＭＳ Ｐゴシック" charset="-128"/>
        <a:cs typeface="+mn-cs"/>
      </a:defRPr>
    </a:lvl2pPr>
    <a:lvl3pPr marL="1752370" algn="l" rtl="0" fontAlgn="base">
      <a:spcBef>
        <a:spcPct val="0"/>
      </a:spcBef>
      <a:spcAft>
        <a:spcPct val="0"/>
      </a:spcAft>
      <a:defRPr sz="3258" kern="1200">
        <a:solidFill>
          <a:schemeClr val="tx1"/>
        </a:solidFill>
        <a:latin typeface="Arial" pitchFamily="34" charset="0"/>
        <a:ea typeface="ＭＳ Ｐゴシック" charset="-128"/>
        <a:cs typeface="+mn-cs"/>
      </a:defRPr>
    </a:lvl3pPr>
    <a:lvl4pPr marL="2628556" algn="l" rtl="0" fontAlgn="base">
      <a:spcBef>
        <a:spcPct val="0"/>
      </a:spcBef>
      <a:spcAft>
        <a:spcPct val="0"/>
      </a:spcAft>
      <a:defRPr sz="3258" kern="1200">
        <a:solidFill>
          <a:schemeClr val="tx1"/>
        </a:solidFill>
        <a:latin typeface="Arial" pitchFamily="34" charset="0"/>
        <a:ea typeface="ＭＳ Ｐゴシック" charset="-128"/>
        <a:cs typeface="+mn-cs"/>
      </a:defRPr>
    </a:lvl4pPr>
    <a:lvl5pPr marL="3504739" algn="l" rtl="0" fontAlgn="base">
      <a:spcBef>
        <a:spcPct val="0"/>
      </a:spcBef>
      <a:spcAft>
        <a:spcPct val="0"/>
      </a:spcAft>
      <a:defRPr sz="3258" kern="1200">
        <a:solidFill>
          <a:schemeClr val="tx1"/>
        </a:solidFill>
        <a:latin typeface="Arial" pitchFamily="34" charset="0"/>
        <a:ea typeface="ＭＳ Ｐゴシック" charset="-128"/>
        <a:cs typeface="+mn-cs"/>
      </a:defRPr>
    </a:lvl5pPr>
    <a:lvl6pPr marL="4380923" algn="l" defTabSz="1752370" rtl="0" eaLnBrk="1" latinLnBrk="0" hangingPunct="1">
      <a:defRPr sz="3258" kern="1200">
        <a:solidFill>
          <a:schemeClr val="tx1"/>
        </a:solidFill>
        <a:latin typeface="Arial" pitchFamily="34" charset="0"/>
        <a:ea typeface="ＭＳ Ｐゴシック" charset="-128"/>
        <a:cs typeface="+mn-cs"/>
      </a:defRPr>
    </a:lvl6pPr>
    <a:lvl7pPr marL="5257109" algn="l" defTabSz="1752370" rtl="0" eaLnBrk="1" latinLnBrk="0" hangingPunct="1">
      <a:defRPr sz="3258" kern="1200">
        <a:solidFill>
          <a:schemeClr val="tx1"/>
        </a:solidFill>
        <a:latin typeface="Arial" pitchFamily="34" charset="0"/>
        <a:ea typeface="ＭＳ Ｐゴシック" charset="-128"/>
        <a:cs typeface="+mn-cs"/>
      </a:defRPr>
    </a:lvl7pPr>
    <a:lvl8pPr marL="6133294" algn="l" defTabSz="1752370" rtl="0" eaLnBrk="1" latinLnBrk="0" hangingPunct="1">
      <a:defRPr sz="3258" kern="1200">
        <a:solidFill>
          <a:schemeClr val="tx1"/>
        </a:solidFill>
        <a:latin typeface="Arial" pitchFamily="34" charset="0"/>
        <a:ea typeface="ＭＳ Ｐゴシック" charset="-128"/>
        <a:cs typeface="+mn-cs"/>
      </a:defRPr>
    </a:lvl8pPr>
    <a:lvl9pPr marL="7009478" algn="l" defTabSz="1752370" rtl="0" eaLnBrk="1" latinLnBrk="0" hangingPunct="1">
      <a:defRPr sz="3258" kern="1200">
        <a:solidFill>
          <a:schemeClr val="tx1"/>
        </a:solidFill>
        <a:latin typeface="Arial" pitchFamily="34" charset="0"/>
        <a:ea typeface="ＭＳ Ｐゴシック" charset="-128"/>
        <a:cs typeface="+mn-cs"/>
      </a:defRPr>
    </a:lvl9pPr>
  </p:defaultTextStyle>
  <p:extLst>
    <p:ext uri="{EFAFB233-063F-42B5-8137-9DF3F51BA10A}">
      <p15:sldGuideLst xmlns:p15="http://schemas.microsoft.com/office/powerpoint/2012/main">
        <p15:guide id="1" orient="horz" pos="456" userDrawn="1">
          <p15:clr>
            <a:srgbClr val="F26B43"/>
          </p15:clr>
        </p15:guide>
        <p15:guide id="2" orient="horz" pos="20064" userDrawn="1">
          <p15:clr>
            <a:srgbClr val="F26B43"/>
          </p15:clr>
        </p15:guide>
        <p15:guide id="3" pos="7159" userDrawn="1">
          <p15:clr>
            <a:srgbClr val="F26B43"/>
          </p15:clr>
        </p15:guide>
        <p15:guide id="4" pos="1131" userDrawn="1">
          <p15:clr>
            <a:srgbClr val="F26B43"/>
          </p15:clr>
        </p15:guide>
        <p15:guide id="5" pos="26475" userDrawn="1">
          <p15:clr>
            <a:srgbClr val="F26B43"/>
          </p15:clr>
        </p15:guide>
        <p15:guide id="6" pos="7550" userDrawn="1">
          <p15:clr>
            <a:srgbClr val="F26B43"/>
          </p15:clr>
        </p15:guide>
        <p15:guide id="7" pos="13584" userDrawn="1">
          <p15:clr>
            <a:srgbClr val="F26B43"/>
          </p15:clr>
        </p15:guide>
        <p15:guide id="8" pos="13968" userDrawn="1">
          <p15:clr>
            <a:srgbClr val="F26B43"/>
          </p15:clr>
        </p15:guide>
        <p15:guide id="9" pos="20016" userDrawn="1">
          <p15:clr>
            <a:srgbClr val="F26B43"/>
          </p15:clr>
        </p15:guide>
        <p15:guide id="10" pos="20427" userDrawn="1">
          <p15:clr>
            <a:srgbClr val="F26B43"/>
          </p15:clr>
        </p15:guide>
        <p15:guide id="11" pos="350" userDrawn="1">
          <p15:clr>
            <a:srgbClr val="F26B43"/>
          </p15:clr>
        </p15:guide>
        <p15:guide id="12" orient="horz" pos="3120" userDrawn="1">
          <p15:clr>
            <a:srgbClr val="F26B43"/>
          </p15:clr>
        </p15:guide>
        <p15:guide id="13" orient="horz" pos="4224" userDrawn="1">
          <p15:clr>
            <a:srgbClr val="F26B43"/>
          </p15:clr>
        </p15:guide>
        <p15:guide id="14" pos="27237" userDrawn="1">
          <p15:clr>
            <a:srgbClr val="F26B43"/>
          </p15:clr>
        </p15:guide>
        <p15:guide id="15" orient="horz" pos="3624" userDrawn="1">
          <p15:clr>
            <a:srgbClr val="F26B43"/>
          </p15:clr>
        </p15:guide>
        <p15:guide id="16" orient="horz" pos="2040" userDrawn="1">
          <p15:clr>
            <a:srgbClr val="A4A3A4"/>
          </p15:clr>
        </p15:guide>
        <p15:guide id="17" pos="6912"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unish Goyal"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664"/>
    <a:srgbClr val="002564"/>
    <a:srgbClr val="F7F0E6"/>
    <a:srgbClr val="FCD900"/>
    <a:srgbClr val="FCD9FF"/>
    <a:srgbClr val="001948"/>
    <a:srgbClr val="001944"/>
    <a:srgbClr val="001946"/>
    <a:srgbClr val="001446"/>
    <a:srgbClr val="0516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669"/>
    <p:restoredTop sz="94660"/>
  </p:normalViewPr>
  <p:slideViewPr>
    <p:cSldViewPr snapToGrid="0">
      <p:cViewPr>
        <p:scale>
          <a:sx n="32" d="100"/>
          <a:sy n="32" d="100"/>
        </p:scale>
        <p:origin x="1144" y="-1792"/>
      </p:cViewPr>
      <p:guideLst>
        <p:guide orient="horz" pos="456"/>
        <p:guide orient="horz" pos="20064"/>
        <p:guide pos="7159"/>
        <p:guide pos="1131"/>
        <p:guide pos="26475"/>
        <p:guide pos="7550"/>
        <p:guide pos="13584"/>
        <p:guide pos="13968"/>
        <p:guide pos="20016"/>
        <p:guide pos="20427"/>
        <p:guide pos="350"/>
        <p:guide orient="horz" pos="3120"/>
        <p:guide orient="horz" pos="4224"/>
        <p:guide pos="27237"/>
        <p:guide orient="horz" pos="3624"/>
        <p:guide orient="horz" pos="2040"/>
        <p:guide pos="691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5" d="100"/>
          <a:sy n="85" d="100"/>
        </p:scale>
        <p:origin x="2952"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4099" name="Rectangle 3"/>
          <p:cNvSpPr>
            <a:spLocks noGrp="1" noChangeArrowheads="1"/>
          </p:cNvSpPr>
          <p:nvPr>
            <p:ph type="dt" sz="quarter"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4100" name="Rectangle 4"/>
          <p:cNvSpPr>
            <a:spLocks noGrp="1" noChangeArrowheads="1"/>
          </p:cNvSpPr>
          <p:nvPr>
            <p:ph type="ftr" sz="quarter" idx="2"/>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4101" name="Rectangle 5"/>
          <p:cNvSpPr>
            <a:spLocks noGrp="1" noChangeArrowheads="1"/>
          </p:cNvSpPr>
          <p:nvPr>
            <p:ph type="sldNum" sz="quarter" idx="3"/>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DC27D66C-2A52-4254-8A69-5E1B84023069}" type="slidenum">
              <a:rPr lang="en-US"/>
              <a:pPr>
                <a:defRPr/>
              </a:pPr>
              <a:t>‹#›</a:t>
            </a:fld>
            <a:endParaRPr lang="en-US"/>
          </a:p>
        </p:txBody>
      </p:sp>
    </p:spTree>
    <p:extLst>
      <p:ext uri="{BB962C8B-B14F-4D97-AF65-F5344CB8AC3E}">
        <p14:creationId xmlns:p14="http://schemas.microsoft.com/office/powerpoint/2010/main" val="124802350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6147"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6151"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0570546E-36E9-4B9C-9F1C-039CA4093056}" type="slidenum">
              <a:rPr lang="en-US"/>
              <a:pPr>
                <a:defRPr/>
              </a:pPr>
              <a:t>‹#›</a:t>
            </a:fld>
            <a:endParaRPr lang="en-US"/>
          </a:p>
        </p:txBody>
      </p:sp>
    </p:spTree>
    <p:extLst>
      <p:ext uri="{BB962C8B-B14F-4D97-AF65-F5344CB8AC3E}">
        <p14:creationId xmlns:p14="http://schemas.microsoft.com/office/powerpoint/2010/main" val="12004552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300" kern="1200">
        <a:solidFill>
          <a:schemeClr val="tx1"/>
        </a:solidFill>
        <a:latin typeface="Arial" charset="0"/>
        <a:ea typeface="ＭＳ Ｐゴシック" charset="0"/>
        <a:cs typeface="+mn-cs"/>
      </a:defRPr>
    </a:lvl1pPr>
    <a:lvl2pPr marL="876186" algn="l" rtl="0" eaLnBrk="0" fontAlgn="base" hangingPunct="0">
      <a:spcBef>
        <a:spcPct val="30000"/>
      </a:spcBef>
      <a:spcAft>
        <a:spcPct val="0"/>
      </a:spcAft>
      <a:defRPr sz="2300" kern="1200">
        <a:solidFill>
          <a:schemeClr val="tx1"/>
        </a:solidFill>
        <a:latin typeface="Arial" charset="0"/>
        <a:ea typeface="ＭＳ Ｐゴシック" charset="0"/>
        <a:cs typeface="+mn-cs"/>
      </a:defRPr>
    </a:lvl2pPr>
    <a:lvl3pPr marL="1752370" algn="l" rtl="0" eaLnBrk="0" fontAlgn="base" hangingPunct="0">
      <a:spcBef>
        <a:spcPct val="30000"/>
      </a:spcBef>
      <a:spcAft>
        <a:spcPct val="0"/>
      </a:spcAft>
      <a:defRPr sz="2300" kern="1200">
        <a:solidFill>
          <a:schemeClr val="tx1"/>
        </a:solidFill>
        <a:latin typeface="Arial" charset="0"/>
        <a:ea typeface="ＭＳ Ｐゴシック" charset="0"/>
        <a:cs typeface="+mn-cs"/>
      </a:defRPr>
    </a:lvl3pPr>
    <a:lvl4pPr marL="2628556" algn="l" rtl="0" eaLnBrk="0" fontAlgn="base" hangingPunct="0">
      <a:spcBef>
        <a:spcPct val="30000"/>
      </a:spcBef>
      <a:spcAft>
        <a:spcPct val="0"/>
      </a:spcAft>
      <a:defRPr sz="2300" kern="1200">
        <a:solidFill>
          <a:schemeClr val="tx1"/>
        </a:solidFill>
        <a:latin typeface="Arial" charset="0"/>
        <a:ea typeface="ＭＳ Ｐゴシック" charset="0"/>
        <a:cs typeface="+mn-cs"/>
      </a:defRPr>
    </a:lvl4pPr>
    <a:lvl5pPr marL="3504739" algn="l" rtl="0" eaLnBrk="0" fontAlgn="base" hangingPunct="0">
      <a:spcBef>
        <a:spcPct val="30000"/>
      </a:spcBef>
      <a:spcAft>
        <a:spcPct val="0"/>
      </a:spcAft>
      <a:defRPr sz="2300" kern="1200">
        <a:solidFill>
          <a:schemeClr val="tx1"/>
        </a:solidFill>
        <a:latin typeface="Arial" charset="0"/>
        <a:ea typeface="ＭＳ Ｐゴシック" charset="0"/>
        <a:cs typeface="+mn-cs"/>
      </a:defRPr>
    </a:lvl5pPr>
    <a:lvl6pPr marL="4380923" algn="l" defTabSz="1752370" rtl="0" eaLnBrk="1" latinLnBrk="0" hangingPunct="1">
      <a:defRPr sz="2300" kern="1200">
        <a:solidFill>
          <a:schemeClr val="tx1"/>
        </a:solidFill>
        <a:latin typeface="+mn-lt"/>
        <a:ea typeface="+mn-ea"/>
        <a:cs typeface="+mn-cs"/>
      </a:defRPr>
    </a:lvl6pPr>
    <a:lvl7pPr marL="5257109" algn="l" defTabSz="1752370" rtl="0" eaLnBrk="1" latinLnBrk="0" hangingPunct="1">
      <a:defRPr sz="2300" kern="1200">
        <a:solidFill>
          <a:schemeClr val="tx1"/>
        </a:solidFill>
        <a:latin typeface="+mn-lt"/>
        <a:ea typeface="+mn-ea"/>
        <a:cs typeface="+mn-cs"/>
      </a:defRPr>
    </a:lvl7pPr>
    <a:lvl8pPr marL="6133294" algn="l" defTabSz="1752370" rtl="0" eaLnBrk="1" latinLnBrk="0" hangingPunct="1">
      <a:defRPr sz="2300" kern="1200">
        <a:solidFill>
          <a:schemeClr val="tx1"/>
        </a:solidFill>
        <a:latin typeface="+mn-lt"/>
        <a:ea typeface="+mn-ea"/>
        <a:cs typeface="+mn-cs"/>
      </a:defRPr>
    </a:lvl8pPr>
    <a:lvl9pPr marL="7009478" algn="l" defTabSz="1752370" rtl="0" eaLnBrk="1" latinLnBrk="0" hangingPunct="1">
      <a:defRPr sz="2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7680326"/>
            <a:ext cx="39502080" cy="217265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7628"/>
            <a:ext cx="9875520" cy="28089224"/>
          </a:xfrm>
          <a:prstGeom prst="rect">
            <a:avLst/>
          </a:prstGeom>
        </p:spPr>
        <p:txBody>
          <a:bodyPr vert="eaVert"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1317628"/>
            <a:ext cx="29382720" cy="280892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idx="1"/>
          </p:nvPr>
        </p:nvSpPr>
        <p:spPr>
          <a:xfrm>
            <a:off x="2194560" y="7680326"/>
            <a:ext cx="39502080" cy="21726524"/>
          </a:xfrm>
          <a:prstGeom prst="rect">
            <a:avLst/>
          </a:prstGeom>
        </p:spPr>
        <p:txBody>
          <a:bodyPr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1852"/>
            <a:ext cx="37307520" cy="6540500"/>
          </a:xfrm>
          <a:prstGeom prst="rect">
            <a:avLst/>
          </a:prstGeom>
        </p:spPr>
        <p:txBody>
          <a:bodyPr lIns="91430" tIns="45715" rIns="91430" bIns="45715" anchor="t"/>
          <a:lstStyle>
            <a:lvl1pPr algn="l">
              <a:defRPr sz="6171" b="1" cap="all"/>
            </a:lvl1pPr>
          </a:lstStyle>
          <a:p>
            <a:r>
              <a:rPr lang="en-US"/>
              <a:t>Click to edit Master title style</a:t>
            </a:r>
          </a:p>
        </p:txBody>
      </p:sp>
      <p:sp>
        <p:nvSpPr>
          <p:cNvPr id="3" name="Text Placeholder 2"/>
          <p:cNvSpPr>
            <a:spLocks noGrp="1"/>
          </p:cNvSpPr>
          <p:nvPr>
            <p:ph type="body" idx="1"/>
          </p:nvPr>
        </p:nvSpPr>
        <p:spPr>
          <a:xfrm>
            <a:off x="3467102" y="13950950"/>
            <a:ext cx="37307520" cy="7200900"/>
          </a:xfrm>
          <a:prstGeom prst="rect">
            <a:avLst/>
          </a:prstGeom>
        </p:spPr>
        <p:txBody>
          <a:bodyPr lIns="91430" tIns="45715" rIns="91430" bIns="45715" anchor="b"/>
          <a:lstStyle>
            <a:lvl1pPr marL="0" indent="0">
              <a:buNone/>
              <a:defRPr sz="3086"/>
            </a:lvl1pPr>
            <a:lvl2pPr marL="705282" indent="0">
              <a:buNone/>
              <a:defRPr sz="2777"/>
            </a:lvl2pPr>
            <a:lvl3pPr marL="1410564" indent="0">
              <a:buNone/>
              <a:defRPr sz="2468"/>
            </a:lvl3pPr>
            <a:lvl4pPr marL="2115846" indent="0">
              <a:buNone/>
              <a:defRPr sz="2160"/>
            </a:lvl4pPr>
            <a:lvl5pPr marL="2821127" indent="0">
              <a:buNone/>
              <a:defRPr sz="2160"/>
            </a:lvl5pPr>
            <a:lvl6pPr marL="3526409" indent="0">
              <a:buNone/>
              <a:defRPr sz="2160"/>
            </a:lvl6pPr>
            <a:lvl7pPr marL="4231690" indent="0">
              <a:buNone/>
              <a:defRPr sz="2160"/>
            </a:lvl7pPr>
            <a:lvl8pPr marL="4936972" indent="0">
              <a:buNone/>
              <a:defRPr sz="2160"/>
            </a:lvl8pPr>
            <a:lvl9pPr marL="5642252" indent="0">
              <a:buNone/>
              <a:defRPr sz="216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sz="half" idx="1"/>
          </p:nvPr>
        </p:nvSpPr>
        <p:spPr>
          <a:xfrm>
            <a:off x="219456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6752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lvl1pPr>
              <a:defRPr/>
            </a:lvl1pPr>
          </a:lstStyle>
          <a:p>
            <a:r>
              <a:rPr lang="en-US"/>
              <a:t>Click to edit Master title style</a:t>
            </a:r>
          </a:p>
        </p:txBody>
      </p:sp>
      <p:sp>
        <p:nvSpPr>
          <p:cNvPr id="3" name="Text Placeholder 2"/>
          <p:cNvSpPr>
            <a:spLocks noGrp="1"/>
          </p:cNvSpPr>
          <p:nvPr>
            <p:ph type="body" idx="1"/>
          </p:nvPr>
        </p:nvSpPr>
        <p:spPr>
          <a:xfrm>
            <a:off x="2194560" y="7369176"/>
            <a:ext cx="19392898"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4" name="Content Placeholder 3"/>
          <p:cNvSpPr>
            <a:spLocks noGrp="1"/>
          </p:cNvSpPr>
          <p:nvPr>
            <p:ph sz="half" idx="2"/>
          </p:nvPr>
        </p:nvSpPr>
        <p:spPr>
          <a:xfrm>
            <a:off x="2194560" y="10439409"/>
            <a:ext cx="19392898"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9176"/>
            <a:ext cx="19400522"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6" name="Content Placeholder 5"/>
          <p:cNvSpPr>
            <a:spLocks noGrp="1"/>
          </p:cNvSpPr>
          <p:nvPr>
            <p:ph sz="quarter" idx="4"/>
          </p:nvPr>
        </p:nvSpPr>
        <p:spPr>
          <a:xfrm>
            <a:off x="22296121" y="10439409"/>
            <a:ext cx="19400522"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1285"/>
            <a:ext cx="14439902" cy="5578475"/>
          </a:xfrm>
          <a:prstGeom prst="rect">
            <a:avLst/>
          </a:prstGeom>
        </p:spPr>
        <p:txBody>
          <a:bodyPr lIns="91430" tIns="45715" rIns="91430" bIns="45715" anchor="b"/>
          <a:lstStyle>
            <a:lvl1pPr algn="l">
              <a:defRPr sz="3086" b="1"/>
            </a:lvl1pPr>
          </a:lstStyle>
          <a:p>
            <a:r>
              <a:rPr lang="en-US"/>
              <a:t>Click to edit Master title style</a:t>
            </a:r>
          </a:p>
        </p:txBody>
      </p:sp>
      <p:sp>
        <p:nvSpPr>
          <p:cNvPr id="3" name="Content Placeholder 2"/>
          <p:cNvSpPr>
            <a:spLocks noGrp="1"/>
          </p:cNvSpPr>
          <p:nvPr>
            <p:ph idx="1"/>
          </p:nvPr>
        </p:nvSpPr>
        <p:spPr>
          <a:xfrm>
            <a:off x="17160242" y="1311285"/>
            <a:ext cx="24536400" cy="28095575"/>
          </a:xfrm>
          <a:prstGeom prst="rect">
            <a:avLst/>
          </a:prstGeom>
        </p:spPr>
        <p:txBody>
          <a:bodyPr lIns="91430" tIns="45715" rIns="91430" bIns="45715"/>
          <a:lstStyle>
            <a:lvl1pPr>
              <a:defRPr sz="4937"/>
            </a:lvl1pPr>
            <a:lvl2pPr>
              <a:defRPr sz="4320"/>
            </a:lvl2pPr>
            <a:lvl3pPr>
              <a:defRPr sz="3703"/>
            </a:lvl3pPr>
            <a:lvl4pPr>
              <a:defRPr sz="3086"/>
            </a:lvl4pPr>
            <a:lvl5pPr>
              <a:defRPr sz="3086"/>
            </a:lvl5pPr>
            <a:lvl6pPr>
              <a:defRPr sz="3086"/>
            </a:lvl6pPr>
            <a:lvl7pPr>
              <a:defRPr sz="3086"/>
            </a:lvl7pPr>
            <a:lvl8pPr>
              <a:defRPr sz="3086"/>
            </a:lvl8pPr>
            <a:lvl9pPr>
              <a:defRPr sz="30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0" y="6889751"/>
            <a:ext cx="14439902" cy="22517100"/>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78" y="23044152"/>
            <a:ext cx="26334720" cy="2717801"/>
          </a:xfrm>
          <a:prstGeom prst="rect">
            <a:avLst/>
          </a:prstGeom>
        </p:spPr>
        <p:txBody>
          <a:bodyPr lIns="91430" tIns="45715" rIns="91430" bIns="45715" anchor="b"/>
          <a:lstStyle>
            <a:lvl1pPr algn="l">
              <a:defRPr sz="3086" b="1"/>
            </a:lvl1pPr>
          </a:lstStyle>
          <a:p>
            <a:r>
              <a:rPr lang="en-US"/>
              <a:t>Click to edit Master title style</a:t>
            </a:r>
          </a:p>
        </p:txBody>
      </p:sp>
      <p:sp>
        <p:nvSpPr>
          <p:cNvPr id="3" name="Picture Placeholder 2"/>
          <p:cNvSpPr>
            <a:spLocks noGrp="1"/>
          </p:cNvSpPr>
          <p:nvPr>
            <p:ph type="pic" idx="1"/>
          </p:nvPr>
        </p:nvSpPr>
        <p:spPr>
          <a:xfrm>
            <a:off x="8602978" y="2940050"/>
            <a:ext cx="26334720" cy="19751676"/>
          </a:xfrm>
          <a:prstGeom prst="rect">
            <a:avLst/>
          </a:prstGeom>
        </p:spPr>
        <p:txBody>
          <a:bodyPr lIns="91430" tIns="45715" rIns="91430" bIns="45715"/>
          <a:lstStyle>
            <a:lvl1pPr marL="0" indent="0">
              <a:buNone/>
              <a:defRPr sz="4937"/>
            </a:lvl1pPr>
            <a:lvl2pPr marL="705282" indent="0">
              <a:buNone/>
              <a:defRPr sz="4320"/>
            </a:lvl2pPr>
            <a:lvl3pPr marL="1410564" indent="0">
              <a:buNone/>
              <a:defRPr sz="3703"/>
            </a:lvl3pPr>
            <a:lvl4pPr marL="2115846" indent="0">
              <a:buNone/>
              <a:defRPr sz="3086"/>
            </a:lvl4pPr>
            <a:lvl5pPr marL="2821127" indent="0">
              <a:buNone/>
              <a:defRPr sz="3086"/>
            </a:lvl5pPr>
            <a:lvl6pPr marL="3526409" indent="0">
              <a:buNone/>
              <a:defRPr sz="3086"/>
            </a:lvl6pPr>
            <a:lvl7pPr marL="4231690" indent="0">
              <a:buNone/>
              <a:defRPr sz="3086"/>
            </a:lvl7pPr>
            <a:lvl8pPr marL="4936972" indent="0">
              <a:buNone/>
              <a:defRPr sz="3086"/>
            </a:lvl8pPr>
            <a:lvl9pPr marL="5642252" indent="0">
              <a:buNone/>
              <a:defRPr sz="3086"/>
            </a:lvl9pPr>
          </a:lstStyle>
          <a:p>
            <a:pPr lvl="0"/>
            <a:endParaRPr lang="en-US" noProof="0"/>
          </a:p>
        </p:txBody>
      </p:sp>
      <p:sp>
        <p:nvSpPr>
          <p:cNvPr id="4" name="Text Placeholder 3"/>
          <p:cNvSpPr>
            <a:spLocks noGrp="1"/>
          </p:cNvSpPr>
          <p:nvPr>
            <p:ph type="body" sz="half" idx="2"/>
          </p:nvPr>
        </p:nvSpPr>
        <p:spPr>
          <a:xfrm>
            <a:off x="8602978" y="25761950"/>
            <a:ext cx="26334720" cy="3863976"/>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869254" rtl="0" eaLnBrk="0" fontAlgn="base" hangingPunct="0">
        <a:spcBef>
          <a:spcPct val="0"/>
        </a:spcBef>
        <a:spcAft>
          <a:spcPct val="0"/>
        </a:spcAft>
        <a:defRPr sz="18668">
          <a:solidFill>
            <a:schemeClr val="tx2"/>
          </a:solidFill>
          <a:latin typeface="+mj-lt"/>
          <a:ea typeface="ＭＳ Ｐゴシック" charset="0"/>
          <a:cs typeface="+mj-cs"/>
        </a:defRPr>
      </a:lvl1pPr>
      <a:lvl2pPr algn="ctr" defTabSz="3869254" rtl="0" eaLnBrk="0" fontAlgn="base" hangingPunct="0">
        <a:spcBef>
          <a:spcPct val="0"/>
        </a:spcBef>
        <a:spcAft>
          <a:spcPct val="0"/>
        </a:spcAft>
        <a:defRPr sz="18668">
          <a:solidFill>
            <a:schemeClr val="tx2"/>
          </a:solidFill>
          <a:latin typeface="Arial" charset="0"/>
          <a:ea typeface="ＭＳ Ｐゴシック" charset="0"/>
        </a:defRPr>
      </a:lvl2pPr>
      <a:lvl3pPr algn="ctr" defTabSz="3869254" rtl="0" eaLnBrk="0" fontAlgn="base" hangingPunct="0">
        <a:spcBef>
          <a:spcPct val="0"/>
        </a:spcBef>
        <a:spcAft>
          <a:spcPct val="0"/>
        </a:spcAft>
        <a:defRPr sz="18668">
          <a:solidFill>
            <a:schemeClr val="tx2"/>
          </a:solidFill>
          <a:latin typeface="Arial" charset="0"/>
          <a:ea typeface="ＭＳ Ｐゴシック" charset="0"/>
        </a:defRPr>
      </a:lvl3pPr>
      <a:lvl4pPr algn="ctr" defTabSz="3869254" rtl="0" eaLnBrk="0" fontAlgn="base" hangingPunct="0">
        <a:spcBef>
          <a:spcPct val="0"/>
        </a:spcBef>
        <a:spcAft>
          <a:spcPct val="0"/>
        </a:spcAft>
        <a:defRPr sz="18668">
          <a:solidFill>
            <a:schemeClr val="tx2"/>
          </a:solidFill>
          <a:latin typeface="Arial" charset="0"/>
          <a:ea typeface="ＭＳ Ｐゴシック" charset="0"/>
        </a:defRPr>
      </a:lvl4pPr>
      <a:lvl5pPr algn="ctr" defTabSz="3869254" rtl="0" eaLnBrk="0" fontAlgn="base" hangingPunct="0">
        <a:spcBef>
          <a:spcPct val="0"/>
        </a:spcBef>
        <a:spcAft>
          <a:spcPct val="0"/>
        </a:spcAft>
        <a:defRPr sz="18668">
          <a:solidFill>
            <a:schemeClr val="tx2"/>
          </a:solidFill>
          <a:latin typeface="Arial" charset="0"/>
          <a:ea typeface="ＭＳ Ｐゴシック" charset="0"/>
        </a:defRPr>
      </a:lvl5pPr>
      <a:lvl6pPr marL="705282" algn="ctr" defTabSz="3869254" rtl="0" fontAlgn="base">
        <a:spcBef>
          <a:spcPct val="0"/>
        </a:spcBef>
        <a:spcAft>
          <a:spcPct val="0"/>
        </a:spcAft>
        <a:defRPr sz="18668">
          <a:solidFill>
            <a:schemeClr val="tx2"/>
          </a:solidFill>
          <a:latin typeface="Arial" charset="0"/>
        </a:defRPr>
      </a:lvl6pPr>
      <a:lvl7pPr marL="1410564" algn="ctr" defTabSz="3869254" rtl="0" fontAlgn="base">
        <a:spcBef>
          <a:spcPct val="0"/>
        </a:spcBef>
        <a:spcAft>
          <a:spcPct val="0"/>
        </a:spcAft>
        <a:defRPr sz="18668">
          <a:solidFill>
            <a:schemeClr val="tx2"/>
          </a:solidFill>
          <a:latin typeface="Arial" charset="0"/>
        </a:defRPr>
      </a:lvl7pPr>
      <a:lvl8pPr marL="2115846" algn="ctr" defTabSz="3869254" rtl="0" fontAlgn="base">
        <a:spcBef>
          <a:spcPct val="0"/>
        </a:spcBef>
        <a:spcAft>
          <a:spcPct val="0"/>
        </a:spcAft>
        <a:defRPr sz="18668">
          <a:solidFill>
            <a:schemeClr val="tx2"/>
          </a:solidFill>
          <a:latin typeface="Arial" charset="0"/>
        </a:defRPr>
      </a:lvl8pPr>
      <a:lvl9pPr marL="2821127" algn="ctr" defTabSz="3869254" rtl="0" fontAlgn="base">
        <a:spcBef>
          <a:spcPct val="0"/>
        </a:spcBef>
        <a:spcAft>
          <a:spcPct val="0"/>
        </a:spcAft>
        <a:defRPr sz="18668">
          <a:solidFill>
            <a:schemeClr val="tx2"/>
          </a:solidFill>
          <a:latin typeface="Arial" charset="0"/>
        </a:defRPr>
      </a:lvl9pPr>
    </p:titleStyle>
    <p:bodyStyle>
      <a:lvl1pPr marL="1449745" indent="-1449745" algn="r" defTabSz="3869254" rtl="0" eaLnBrk="0" fontAlgn="base" hangingPunct="0">
        <a:spcBef>
          <a:spcPct val="20000"/>
        </a:spcBef>
        <a:spcAft>
          <a:spcPct val="0"/>
        </a:spcAft>
        <a:defRPr sz="3086">
          <a:solidFill>
            <a:schemeClr val="tx1"/>
          </a:solidFill>
          <a:latin typeface="+mn-lt"/>
          <a:ea typeface="ＭＳ Ｐゴシック" charset="0"/>
          <a:cs typeface="+mn-cs"/>
        </a:defRPr>
      </a:lvl1pPr>
      <a:lvl2pPr marL="3144380" indent="-1209755" algn="l" defTabSz="3869254" rtl="0" eaLnBrk="0" fontAlgn="base" hangingPunct="0">
        <a:spcBef>
          <a:spcPct val="20000"/>
        </a:spcBef>
        <a:spcAft>
          <a:spcPct val="0"/>
        </a:spcAft>
        <a:buChar char="–"/>
        <a:defRPr sz="11879">
          <a:solidFill>
            <a:schemeClr val="tx1"/>
          </a:solidFill>
          <a:latin typeface="+mn-lt"/>
          <a:ea typeface="ＭＳ Ｐゴシック" charset="0"/>
        </a:defRPr>
      </a:lvl2pPr>
      <a:lvl3pPr marL="4836568" indent="-967314" algn="l" defTabSz="3869254" rtl="0" eaLnBrk="0" fontAlgn="base" hangingPunct="0">
        <a:spcBef>
          <a:spcPct val="20000"/>
        </a:spcBef>
        <a:spcAft>
          <a:spcPct val="0"/>
        </a:spcAft>
        <a:buChar char="•"/>
        <a:defRPr sz="10182">
          <a:solidFill>
            <a:schemeClr val="tx1"/>
          </a:solidFill>
          <a:latin typeface="+mn-lt"/>
          <a:ea typeface="ＭＳ Ｐゴシック" charset="0"/>
        </a:defRPr>
      </a:lvl3pPr>
      <a:lvl4pPr marL="6771194"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4pPr>
      <a:lvl5pPr marL="8705822"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5pPr>
      <a:lvl6pPr marL="9411102" indent="-967314" algn="l" defTabSz="3869254" rtl="0" fontAlgn="base">
        <a:spcBef>
          <a:spcPct val="20000"/>
        </a:spcBef>
        <a:spcAft>
          <a:spcPct val="0"/>
        </a:spcAft>
        <a:buChar char="»"/>
        <a:defRPr sz="8485">
          <a:solidFill>
            <a:schemeClr val="tx1"/>
          </a:solidFill>
          <a:latin typeface="+mn-lt"/>
        </a:defRPr>
      </a:lvl6pPr>
      <a:lvl7pPr marL="10116384" indent="-967314" algn="l" defTabSz="3869254" rtl="0" fontAlgn="base">
        <a:spcBef>
          <a:spcPct val="20000"/>
        </a:spcBef>
        <a:spcAft>
          <a:spcPct val="0"/>
        </a:spcAft>
        <a:buChar char="»"/>
        <a:defRPr sz="8485">
          <a:solidFill>
            <a:schemeClr val="tx1"/>
          </a:solidFill>
          <a:latin typeface="+mn-lt"/>
        </a:defRPr>
      </a:lvl7pPr>
      <a:lvl8pPr marL="10821666" indent="-967314" algn="l" defTabSz="3869254" rtl="0" fontAlgn="base">
        <a:spcBef>
          <a:spcPct val="20000"/>
        </a:spcBef>
        <a:spcAft>
          <a:spcPct val="0"/>
        </a:spcAft>
        <a:buChar char="»"/>
        <a:defRPr sz="8485">
          <a:solidFill>
            <a:schemeClr val="tx1"/>
          </a:solidFill>
          <a:latin typeface="+mn-lt"/>
        </a:defRPr>
      </a:lvl8pPr>
      <a:lvl9pPr marL="11526948" indent="-967314" algn="l" defTabSz="3869254" rtl="0" fontAlgn="base">
        <a:spcBef>
          <a:spcPct val="20000"/>
        </a:spcBef>
        <a:spcAft>
          <a:spcPct val="0"/>
        </a:spcAft>
        <a:buChar char="»"/>
        <a:defRPr sz="8485">
          <a:solidFill>
            <a:schemeClr val="tx1"/>
          </a:solidFill>
          <a:latin typeface="+mn-lt"/>
        </a:defRPr>
      </a:lvl9pPr>
    </p:bodyStyle>
    <p:otherStyle>
      <a:defPPr>
        <a:defRPr lang="en-US"/>
      </a:defPPr>
      <a:lvl1pPr marL="0" algn="l" defTabSz="1410564" rtl="0" eaLnBrk="1" latinLnBrk="0" hangingPunct="1">
        <a:defRPr sz="2777" kern="1200">
          <a:solidFill>
            <a:schemeClr val="tx1"/>
          </a:solidFill>
          <a:latin typeface="+mn-lt"/>
          <a:ea typeface="+mn-ea"/>
          <a:cs typeface="+mn-cs"/>
        </a:defRPr>
      </a:lvl1pPr>
      <a:lvl2pPr marL="705282" algn="l" defTabSz="1410564" rtl="0" eaLnBrk="1" latinLnBrk="0" hangingPunct="1">
        <a:defRPr sz="2777" kern="1200">
          <a:solidFill>
            <a:schemeClr val="tx1"/>
          </a:solidFill>
          <a:latin typeface="+mn-lt"/>
          <a:ea typeface="+mn-ea"/>
          <a:cs typeface="+mn-cs"/>
        </a:defRPr>
      </a:lvl2pPr>
      <a:lvl3pPr marL="1410564" algn="l" defTabSz="1410564" rtl="0" eaLnBrk="1" latinLnBrk="0" hangingPunct="1">
        <a:defRPr sz="2777" kern="1200">
          <a:solidFill>
            <a:schemeClr val="tx1"/>
          </a:solidFill>
          <a:latin typeface="+mn-lt"/>
          <a:ea typeface="+mn-ea"/>
          <a:cs typeface="+mn-cs"/>
        </a:defRPr>
      </a:lvl3pPr>
      <a:lvl4pPr marL="2115846" algn="l" defTabSz="1410564" rtl="0" eaLnBrk="1" latinLnBrk="0" hangingPunct="1">
        <a:defRPr sz="2777" kern="1200">
          <a:solidFill>
            <a:schemeClr val="tx1"/>
          </a:solidFill>
          <a:latin typeface="+mn-lt"/>
          <a:ea typeface="+mn-ea"/>
          <a:cs typeface="+mn-cs"/>
        </a:defRPr>
      </a:lvl4pPr>
      <a:lvl5pPr marL="2821127" algn="l" defTabSz="1410564" rtl="0" eaLnBrk="1" latinLnBrk="0" hangingPunct="1">
        <a:defRPr sz="2777" kern="1200">
          <a:solidFill>
            <a:schemeClr val="tx1"/>
          </a:solidFill>
          <a:latin typeface="+mn-lt"/>
          <a:ea typeface="+mn-ea"/>
          <a:cs typeface="+mn-cs"/>
        </a:defRPr>
      </a:lvl5pPr>
      <a:lvl6pPr marL="3526409" algn="l" defTabSz="1410564" rtl="0" eaLnBrk="1" latinLnBrk="0" hangingPunct="1">
        <a:defRPr sz="2777" kern="1200">
          <a:solidFill>
            <a:schemeClr val="tx1"/>
          </a:solidFill>
          <a:latin typeface="+mn-lt"/>
          <a:ea typeface="+mn-ea"/>
          <a:cs typeface="+mn-cs"/>
        </a:defRPr>
      </a:lvl6pPr>
      <a:lvl7pPr marL="4231690" algn="l" defTabSz="1410564" rtl="0" eaLnBrk="1" latinLnBrk="0" hangingPunct="1">
        <a:defRPr sz="2777" kern="1200">
          <a:solidFill>
            <a:schemeClr val="tx1"/>
          </a:solidFill>
          <a:latin typeface="+mn-lt"/>
          <a:ea typeface="+mn-ea"/>
          <a:cs typeface="+mn-cs"/>
        </a:defRPr>
      </a:lvl7pPr>
      <a:lvl8pPr marL="4936972" algn="l" defTabSz="1410564" rtl="0" eaLnBrk="1" latinLnBrk="0" hangingPunct="1">
        <a:defRPr sz="2777" kern="1200">
          <a:solidFill>
            <a:schemeClr val="tx1"/>
          </a:solidFill>
          <a:latin typeface="+mn-lt"/>
          <a:ea typeface="+mn-ea"/>
          <a:cs typeface="+mn-cs"/>
        </a:defRPr>
      </a:lvl8pPr>
      <a:lvl9pPr marL="5642252" algn="l" defTabSz="1410564" rtl="0" eaLnBrk="1" latinLnBrk="0" hangingPunct="1">
        <a:defRPr sz="277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scikit-learn.org/stable/modules/generated/sklearn.neural_network.MLPRegressor.html" TargetMode="External"/><Relationship Id="rId13" Type="http://schemas.microsoft.com/office/2007/relationships/hdphoto" Target="../media/hdphoto3.wdp"/><Relationship Id="rId18" Type="http://schemas.openxmlformats.org/officeDocument/2006/relationships/image" Target="../media/image7.png"/><Relationship Id="rId3" Type="http://schemas.microsoft.com/office/2007/relationships/hdphoto" Target="../media/hdphoto1.wdp"/><Relationship Id="rId7" Type="http://schemas.openxmlformats.org/officeDocument/2006/relationships/hyperlink" Target="https://scikit-learn.org/stable/modules/generated/sklearn.ensemble.GradientBoostingClassifier.html" TargetMode="External"/><Relationship Id="rId12" Type="http://schemas.openxmlformats.org/officeDocument/2006/relationships/image" Target="../media/image3.png"/><Relationship Id="rId17" Type="http://schemas.openxmlformats.org/officeDocument/2006/relationships/image" Target="../media/image6.png"/><Relationship Id="rId2" Type="http://schemas.openxmlformats.org/officeDocument/2006/relationships/image" Target="../media/image1.png"/><Relationship Id="rId16"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hyperlink" Target="https://scikit-learn.org/stable/modules/generated/sklearn.ensemble.RandomForestRegressor.html" TargetMode="External"/><Relationship Id="rId11" Type="http://schemas.microsoft.com/office/2007/relationships/hdphoto" Target="../media/hdphoto2.wdp"/><Relationship Id="rId5" Type="http://schemas.openxmlformats.org/officeDocument/2006/relationships/hyperlink" Target="https://ssd.jpl.nasa.gov/tools/sbdb_query.html" TargetMode="External"/><Relationship Id="rId15" Type="http://schemas.openxmlformats.org/officeDocument/2006/relationships/image" Target="../media/image4.png"/><Relationship Id="rId10" Type="http://schemas.openxmlformats.org/officeDocument/2006/relationships/image" Target="../media/image2.png"/><Relationship Id="rId19" Type="http://schemas.openxmlformats.org/officeDocument/2006/relationships/image" Target="../media/image8.png"/><Relationship Id="rId4" Type="http://schemas.openxmlformats.org/officeDocument/2006/relationships/hyperlink" Target="https://xgboost.readthedocs.io/en/stable/python/python_api.html" TargetMode="External"/><Relationship Id="rId9" Type="http://schemas.openxmlformats.org/officeDocument/2006/relationships/hyperlink" Target="https://hastie.su.domains/ISLR2/ISLRv2_website.pdf" TargetMode="External"/><Relationship Id="rId14" Type="http://schemas.microsoft.com/office/2007/relationships/hdphoto" Target="../media/hdphoto4.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84">
            <a:extLst>
              <a:ext uri="{FF2B5EF4-FFF2-40B4-BE49-F238E27FC236}">
                <a16:creationId xmlns:a16="http://schemas.microsoft.com/office/drawing/2014/main" id="{450597AA-0308-2648-AC69-A774B8DB0129}"/>
              </a:ext>
            </a:extLst>
          </p:cNvPr>
          <p:cNvSpPr txBox="1">
            <a:spLocks noChangeArrowheads="1"/>
          </p:cNvSpPr>
          <p:nvPr/>
        </p:nvSpPr>
        <p:spPr bwMode="auto">
          <a:xfrm>
            <a:off x="1439304" y="6059740"/>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Introduction</a:t>
            </a:r>
          </a:p>
          <a:p>
            <a:pPr marL="352641" algn="just" defTabSz="3869254">
              <a:lnSpc>
                <a:spcPct val="125000"/>
              </a:lnSpc>
              <a:defRPr/>
            </a:pPr>
            <a:r>
              <a:rPr lang="en-US" sz="2660" b="0" i="0" dirty="0">
                <a:effectLst/>
                <a:latin typeface="+mn-lt"/>
              </a:rPr>
              <a:t>Asteroids have long held a significant role in the rich history of our solar system, as they have existed since its very formation. Throughout the ages, these celestial bodies have impacted Earth on multiple occasions, resulting in mass extinctions and leaving indelible imprints on our planet. Consequently, esteemed space organizations such as NASA diligently monitor asteroids due to their potential threat to Earth, and comprehending their behavior and trajectory is of paramount importance in developing efficacious mitigation strategies.</a:t>
            </a:r>
            <a:endParaRPr lang="en-US" sz="2660" dirty="0">
              <a:latin typeface="+mn-lt"/>
              <a:cs typeface="Arial" panose="020B0604020202020204" pitchFamily="34" charset="0"/>
            </a:endParaRPr>
          </a:p>
          <a:p>
            <a:pPr marL="352641" defTabSz="3869254">
              <a:lnSpc>
                <a:spcPct val="125000"/>
              </a:lnSpc>
              <a:defRPr/>
            </a:pPr>
            <a:endParaRPr lang="en-US" sz="2657" b="1" dirty="0">
              <a:solidFill>
                <a:srgbClr val="002664"/>
              </a:solidFill>
              <a:latin typeface="+mn-lt"/>
              <a:cs typeface="Times New Roman" pitchFamily="18" charset="0"/>
            </a:endParaRPr>
          </a:p>
          <a:p>
            <a:pPr marL="352641" defTabSz="3869254">
              <a:lnSpc>
                <a:spcPct val="125000"/>
              </a:lnSpc>
              <a:defRPr/>
            </a:pPr>
            <a:r>
              <a:rPr lang="en-US" sz="2660" b="0" i="0" dirty="0">
                <a:effectLst/>
                <a:latin typeface="+mn-lt"/>
              </a:rPr>
              <a:t>Precisely determining the diameter of an asteroid is a critical factor in comprehending its potential impact on Earth and formulating appropriate mitigation strategies. Even a minor disparity in diameter can prove to be the demarcation between a benign atmospheric entry and a calamitous impact with far-reaching consequences.</a:t>
            </a:r>
          </a:p>
          <a:p>
            <a:pPr marL="352641" defTabSz="3869254">
              <a:lnSpc>
                <a:spcPct val="125000"/>
              </a:lnSpc>
              <a:defRPr/>
            </a:pPr>
            <a:endParaRPr lang="en-US" sz="2660" b="1" dirty="0">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Data Science Problems</a:t>
            </a:r>
            <a:endParaRPr lang="en-US" sz="2657" dirty="0"/>
          </a:p>
          <a:p>
            <a:pPr marL="866991" indent="-514350" algn="just" defTabSz="3869254">
              <a:lnSpc>
                <a:spcPct val="125000"/>
              </a:lnSpc>
              <a:buFont typeface="+mj-lt"/>
              <a:buAutoNum type="arabicPeriod"/>
              <a:defRPr/>
            </a:pPr>
            <a:r>
              <a:rPr lang="en-US" sz="2657" dirty="0"/>
              <a:t>Can Machine Learning Models help predict the diameter of an incoming asteroid based on some of its features? How do the models’ metrics vary between them?</a:t>
            </a:r>
          </a:p>
          <a:p>
            <a:pPr marL="866991" indent="-514350" algn="just" defTabSz="3869254">
              <a:lnSpc>
                <a:spcPct val="125000"/>
              </a:lnSpc>
              <a:buFont typeface="+mj-lt"/>
              <a:buAutoNum type="arabicPeriod"/>
              <a:defRPr/>
            </a:pPr>
            <a:r>
              <a:rPr lang="en-US" sz="2657" dirty="0"/>
              <a:t>What are the most important asteroid features that help predict the diameter of an asteroid ?</a:t>
            </a: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Dataset</a:t>
            </a:r>
            <a:endParaRPr lang="en-US" sz="2657" dirty="0"/>
          </a:p>
          <a:p>
            <a:pPr marL="352641" algn="just" defTabSz="3869254">
              <a:lnSpc>
                <a:spcPct val="125000"/>
              </a:lnSpc>
              <a:defRPr/>
            </a:pPr>
            <a:r>
              <a:rPr lang="en-US" sz="2657" dirty="0"/>
              <a:t>This project utilized data provided by NASA's Jet Propulsion Laboratory, which contains over 20 numerical variables that describe more than 130,000 asteroids. However, some features had to be dropped due to a high number of empty values and/or being populated exclusively by one or two values.</a:t>
            </a:r>
          </a:p>
          <a:p>
            <a:pPr marL="352641" algn="just" defTabSz="3869254">
              <a:lnSpc>
                <a:spcPct val="125000"/>
              </a:lnSpc>
              <a:defRPr/>
            </a:pPr>
            <a:endParaRPr lang="en-US" sz="1600"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Methods</a:t>
            </a:r>
          </a:p>
          <a:p>
            <a:pPr marL="866991" indent="-514350" algn="just" defTabSz="3869254">
              <a:lnSpc>
                <a:spcPct val="125000"/>
              </a:lnSpc>
              <a:buFont typeface="+mj-lt"/>
              <a:buAutoNum type="arabicPeriod"/>
              <a:defRPr/>
            </a:pPr>
            <a:r>
              <a:rPr lang="en-US" sz="2657" b="1" dirty="0" err="1"/>
              <a:t>XGBoost</a:t>
            </a:r>
            <a:r>
              <a:rPr lang="en-US" sz="2657" b="1" dirty="0"/>
              <a:t> </a:t>
            </a:r>
            <a:r>
              <a:rPr lang="en-US" sz="2657" dirty="0"/>
              <a:t>– Uses gradient boosting and decision tree-based techniques to achieve high predictive accuracy and speed on structured datasets.</a:t>
            </a:r>
          </a:p>
          <a:p>
            <a:pPr marL="866991" indent="-514350" algn="just" defTabSz="3869254">
              <a:lnSpc>
                <a:spcPct val="125000"/>
              </a:lnSpc>
              <a:buFont typeface="+mj-lt"/>
              <a:buAutoNum type="arabicPeriod"/>
              <a:defRPr/>
            </a:pPr>
            <a:r>
              <a:rPr lang="en-US" sz="2657" b="1" dirty="0" err="1"/>
              <a:t>MLPRegressor</a:t>
            </a:r>
            <a:r>
              <a:rPr lang="en-US" sz="2657" b="1" dirty="0"/>
              <a:t> </a:t>
            </a:r>
            <a:r>
              <a:rPr lang="en-US" sz="2657" dirty="0"/>
              <a:t>– Uses multi-layer perceptron architecture for predicting continuous numeric values.</a:t>
            </a:r>
          </a:p>
          <a:p>
            <a:pPr marL="866991" indent="-514350" algn="just" defTabSz="3869254">
              <a:lnSpc>
                <a:spcPct val="125000"/>
              </a:lnSpc>
              <a:buFont typeface="+mj-lt"/>
              <a:buAutoNum type="arabicPeriod"/>
              <a:defRPr/>
            </a:pPr>
            <a:r>
              <a:rPr lang="en-US" sz="2657" b="1" dirty="0"/>
              <a:t>Gradient Boosting </a:t>
            </a:r>
            <a:r>
              <a:rPr lang="en-US" sz="2657" dirty="0"/>
              <a:t>– Uses an ensemble of weak prediction models, such as decision trees, to iteratively correct the errors of previous models and achieve high accuracy on supervised learning tasks.</a:t>
            </a:r>
          </a:p>
          <a:p>
            <a:pPr marL="866991" indent="-514350" algn="just" defTabSz="3869254">
              <a:lnSpc>
                <a:spcPct val="125000"/>
              </a:lnSpc>
              <a:buFont typeface="+mj-lt"/>
              <a:buAutoNum type="arabicPeriod"/>
              <a:defRPr/>
            </a:pPr>
            <a:r>
              <a:rPr lang="en-US" sz="2657" b="1" dirty="0"/>
              <a:t>Random Forest Regressor </a:t>
            </a:r>
            <a:r>
              <a:rPr lang="en-US" sz="2657" dirty="0"/>
              <a:t>– An ensemble machine learning algorithm that uses multiple decision trees and bootstrap aggregation to predict continuous numeric values.</a:t>
            </a:r>
            <a:endParaRPr lang="en-US" sz="2443" dirty="0"/>
          </a:p>
          <a:p>
            <a:pPr marL="352641" defTabSz="3869254">
              <a:lnSpc>
                <a:spcPct val="125000"/>
              </a:lnSpc>
              <a:defRPr/>
            </a:pPr>
            <a:endParaRPr lang="en-US" sz="2468" dirty="0">
              <a:latin typeface="+mn-lt"/>
            </a:endParaRPr>
          </a:p>
        </p:txBody>
      </p:sp>
      <p:sp>
        <p:nvSpPr>
          <p:cNvPr id="11" name="Text Box 96">
            <a:extLst>
              <a:ext uri="{FF2B5EF4-FFF2-40B4-BE49-F238E27FC236}">
                <a16:creationId xmlns:a16="http://schemas.microsoft.com/office/drawing/2014/main" id="{1B6E4E48-1B0D-EE43-AF82-C53A59F83C44}"/>
              </a:ext>
            </a:extLst>
          </p:cNvPr>
          <p:cNvSpPr txBox="1">
            <a:spLocks noChangeArrowheads="1"/>
          </p:cNvSpPr>
          <p:nvPr/>
        </p:nvSpPr>
        <p:spPr bwMode="auto">
          <a:xfrm>
            <a:off x="2194562" y="27125364"/>
            <a:ext cx="65" cy="504433"/>
          </a:xfrm>
          <a:prstGeom prst="rect">
            <a:avLst/>
          </a:prstGeom>
          <a:noFill/>
          <a:ln w="9525">
            <a:noFill/>
            <a:miter lim="800000"/>
            <a:headEnd/>
            <a:tailEnd/>
          </a:ln>
        </p:spPr>
        <p:txBody>
          <a:bodyPr wrap="none" lIns="0" tIns="0" rIns="0" bIns="0">
            <a:spAutoFit/>
          </a:bodyPr>
          <a:lstStyle/>
          <a:p>
            <a:pPr defTabSz="3869254"/>
            <a:endParaRPr lang="en-US" sz="3278" dirty="0"/>
          </a:p>
        </p:txBody>
      </p:sp>
      <p:sp>
        <p:nvSpPr>
          <p:cNvPr id="20" name="Rounded Rectangle 47">
            <a:extLst>
              <a:ext uri="{FF2B5EF4-FFF2-40B4-BE49-F238E27FC236}">
                <a16:creationId xmlns:a16="http://schemas.microsoft.com/office/drawing/2014/main" id="{72CCDCF0-687E-544F-B6C1-508FEF5CC8A0}"/>
              </a:ext>
            </a:extLst>
          </p:cNvPr>
          <p:cNvSpPr>
            <a:spLocks noChangeArrowheads="1"/>
          </p:cNvSpPr>
          <p:nvPr/>
        </p:nvSpPr>
        <p:spPr bwMode="auto">
          <a:xfrm>
            <a:off x="12003953" y="22964029"/>
            <a:ext cx="9897562" cy="558097"/>
          </a:xfrm>
          <a:prstGeom prst="roundRect">
            <a:avLst>
              <a:gd name="adj" fmla="val 16667"/>
            </a:avLst>
          </a:prstGeom>
          <a:noFill/>
          <a:ln w="9525">
            <a:noFill/>
            <a:round/>
            <a:headEnd/>
            <a:tailEnd/>
          </a:ln>
        </p:spPr>
        <p:txBody>
          <a:bodyPr lIns="0" tIns="0" rIns="0" bIns="0">
            <a:spAutoFit/>
          </a:bodyPr>
          <a:lstStyle/>
          <a:p>
            <a:pPr defTabSz="3869254"/>
            <a:endParaRPr lang="en-US" sz="3278" dirty="0"/>
          </a:p>
        </p:txBody>
      </p:sp>
      <p:sp>
        <p:nvSpPr>
          <p:cNvPr id="8" name="Subtitle 2">
            <a:extLst>
              <a:ext uri="{FF2B5EF4-FFF2-40B4-BE49-F238E27FC236}">
                <a16:creationId xmlns:a16="http://schemas.microsoft.com/office/drawing/2014/main" id="{8F90DFFF-6AF2-5648-A309-F0C286323347}"/>
              </a:ext>
            </a:extLst>
          </p:cNvPr>
          <p:cNvSpPr txBox="1">
            <a:spLocks/>
          </p:cNvSpPr>
          <p:nvPr/>
        </p:nvSpPr>
        <p:spPr>
          <a:xfrm>
            <a:off x="11782301" y="4327745"/>
            <a:ext cx="28762535" cy="593727"/>
          </a:xfrm>
          <a:prstGeom prst="rect">
            <a:avLst/>
          </a:prstGeom>
        </p:spPr>
        <p:txBody>
          <a:bodyPr lIns="141063" tIns="70532" rIns="141063" bIns="70532"/>
          <a:lstStyle>
            <a:lvl1pPr marL="0" indent="0" algn="l" defTabSz="2507975" rtl="0" eaLnBrk="0" fontAlgn="base" hangingPunct="0">
              <a:spcBef>
                <a:spcPct val="20000"/>
              </a:spcBef>
              <a:spcAft>
                <a:spcPct val="0"/>
              </a:spcAft>
              <a:buNone/>
              <a:defRPr sz="1900" b="1">
                <a:solidFill>
                  <a:schemeClr val="bg1"/>
                </a:solidFill>
                <a:latin typeface="+mn-lt"/>
                <a:ea typeface="ＭＳ Ｐゴシック" charset="0"/>
                <a:cs typeface="+mn-cs"/>
              </a:defRPr>
            </a:lvl1pPr>
            <a:lvl2pPr marL="457150" indent="0" algn="ctr" defTabSz="2507975" rtl="0" eaLnBrk="0" fontAlgn="base" hangingPunct="0">
              <a:spcBef>
                <a:spcPct val="20000"/>
              </a:spcBef>
              <a:spcAft>
                <a:spcPct val="0"/>
              </a:spcAft>
              <a:buNone/>
              <a:defRPr sz="7700">
                <a:solidFill>
                  <a:schemeClr val="tx1"/>
                </a:solidFill>
                <a:latin typeface="+mn-lt"/>
                <a:ea typeface="ＭＳ Ｐゴシック" charset="0"/>
              </a:defRPr>
            </a:lvl2pPr>
            <a:lvl3pPr marL="914300" indent="0" algn="ctr" defTabSz="2507975" rtl="0" eaLnBrk="0" fontAlgn="base" hangingPunct="0">
              <a:spcBef>
                <a:spcPct val="20000"/>
              </a:spcBef>
              <a:spcAft>
                <a:spcPct val="0"/>
              </a:spcAft>
              <a:buNone/>
              <a:defRPr sz="6600">
                <a:solidFill>
                  <a:schemeClr val="tx1"/>
                </a:solidFill>
                <a:latin typeface="+mn-lt"/>
                <a:ea typeface="ＭＳ Ｐゴシック" charset="0"/>
              </a:defRPr>
            </a:lvl3pPr>
            <a:lvl4pPr marL="1371450" indent="0" algn="ctr" defTabSz="2507975" rtl="0" eaLnBrk="0" fontAlgn="base" hangingPunct="0">
              <a:spcBef>
                <a:spcPct val="20000"/>
              </a:spcBef>
              <a:spcAft>
                <a:spcPct val="0"/>
              </a:spcAft>
              <a:buNone/>
              <a:defRPr sz="5500">
                <a:solidFill>
                  <a:schemeClr val="tx1"/>
                </a:solidFill>
                <a:latin typeface="+mn-lt"/>
                <a:ea typeface="ＭＳ Ｐゴシック" charset="0"/>
              </a:defRPr>
            </a:lvl4pPr>
            <a:lvl5pPr marL="1828599" indent="0" algn="ctr" defTabSz="2507975" rtl="0" eaLnBrk="0" fontAlgn="base" hangingPunct="0">
              <a:spcBef>
                <a:spcPct val="20000"/>
              </a:spcBef>
              <a:spcAft>
                <a:spcPct val="0"/>
              </a:spcAft>
              <a:buNone/>
              <a:defRPr sz="5500">
                <a:solidFill>
                  <a:schemeClr val="tx1"/>
                </a:solidFill>
                <a:latin typeface="+mn-lt"/>
                <a:ea typeface="ＭＳ Ｐゴシック" charset="0"/>
              </a:defRPr>
            </a:lvl5pPr>
            <a:lvl6pPr marL="2285749" indent="0" algn="ctr" defTabSz="2507975" rtl="0" fontAlgn="base">
              <a:spcBef>
                <a:spcPct val="20000"/>
              </a:spcBef>
              <a:spcAft>
                <a:spcPct val="0"/>
              </a:spcAft>
              <a:buNone/>
              <a:defRPr sz="5500">
                <a:solidFill>
                  <a:schemeClr val="tx1"/>
                </a:solidFill>
                <a:latin typeface="+mn-lt"/>
              </a:defRPr>
            </a:lvl6pPr>
            <a:lvl7pPr marL="2742899" indent="0" algn="ctr" defTabSz="2507975" rtl="0" fontAlgn="base">
              <a:spcBef>
                <a:spcPct val="20000"/>
              </a:spcBef>
              <a:spcAft>
                <a:spcPct val="0"/>
              </a:spcAft>
              <a:buNone/>
              <a:defRPr sz="5500">
                <a:solidFill>
                  <a:schemeClr val="tx1"/>
                </a:solidFill>
                <a:latin typeface="+mn-lt"/>
              </a:defRPr>
            </a:lvl7pPr>
            <a:lvl8pPr marL="3200049" indent="0" algn="ctr" defTabSz="2507975" rtl="0" fontAlgn="base">
              <a:spcBef>
                <a:spcPct val="20000"/>
              </a:spcBef>
              <a:spcAft>
                <a:spcPct val="0"/>
              </a:spcAft>
              <a:buNone/>
              <a:defRPr sz="5500">
                <a:solidFill>
                  <a:schemeClr val="tx1"/>
                </a:solidFill>
                <a:latin typeface="+mn-lt"/>
              </a:defRPr>
            </a:lvl8pPr>
            <a:lvl9pPr marL="3657198" indent="0" algn="ctr" defTabSz="2507975" rtl="0" fontAlgn="base">
              <a:spcBef>
                <a:spcPct val="20000"/>
              </a:spcBef>
              <a:spcAft>
                <a:spcPct val="0"/>
              </a:spcAft>
              <a:buNone/>
              <a:defRPr sz="5500">
                <a:solidFill>
                  <a:schemeClr val="tx1"/>
                </a:solidFill>
                <a:latin typeface="+mn-lt"/>
              </a:defRPr>
            </a:lvl9pPr>
          </a:lstStyle>
          <a:p>
            <a:r>
              <a:rPr lang="en-US" sz="2828" kern="0" dirty="0"/>
              <a:t>Author  One, MD, PhD; Author Two, MD; Author Three, MD</a:t>
            </a:r>
          </a:p>
        </p:txBody>
      </p:sp>
      <p:sp>
        <p:nvSpPr>
          <p:cNvPr id="27" name="Title 1">
            <a:extLst>
              <a:ext uri="{FF2B5EF4-FFF2-40B4-BE49-F238E27FC236}">
                <a16:creationId xmlns:a16="http://schemas.microsoft.com/office/drawing/2014/main" id="{378938F9-B65F-6C4C-AACD-ABED0D16CF1C}"/>
              </a:ext>
            </a:extLst>
          </p:cNvPr>
          <p:cNvSpPr txBox="1">
            <a:spLocks/>
          </p:cNvSpPr>
          <p:nvPr/>
        </p:nvSpPr>
        <p:spPr>
          <a:xfrm>
            <a:off x="11665532" y="1468212"/>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11500" kern="0" dirty="0">
                <a:latin typeface="+mj-lt"/>
              </a:rPr>
              <a:t>JPX Tokyo Stock Exchange Prediction</a:t>
            </a:r>
          </a:p>
        </p:txBody>
      </p:sp>
      <p:pic>
        <p:nvPicPr>
          <p:cNvPr id="1032" name="Picture 8">
            <a:extLst>
              <a:ext uri="{FF2B5EF4-FFF2-40B4-BE49-F238E27FC236}">
                <a16:creationId xmlns:a16="http://schemas.microsoft.com/office/drawing/2014/main" id="{265DDF92-B248-D899-8500-E645D1FD460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ChalkSketch/>
                    </a14:imgEffect>
                  </a14:imgLayer>
                </a14:imgProps>
              </a:ext>
              <a:ext uri="{28A0092B-C50C-407E-A947-70E740481C1C}">
                <a14:useLocalDpi xmlns:a14="http://schemas.microsoft.com/office/drawing/2010/main" val="0"/>
              </a:ext>
            </a:extLst>
          </a:blip>
          <a:srcRect/>
          <a:stretch>
            <a:fillRect/>
          </a:stretch>
        </p:blipFill>
        <p:spPr bwMode="auto">
          <a:xfrm>
            <a:off x="2194562" y="2202169"/>
            <a:ext cx="8215377" cy="174255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7630CFA1-7B70-FDA1-B359-46972F11B78B}"/>
              </a:ext>
            </a:extLst>
          </p:cNvPr>
          <p:cNvCxnSpPr>
            <a:cxnSpLocks/>
          </p:cNvCxnSpPr>
          <p:nvPr/>
        </p:nvCxnSpPr>
        <p:spPr bwMode="auto">
          <a:xfrm>
            <a:off x="1795182" y="688901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729CDDE-D151-DA43-729D-511916EF1A2C}"/>
              </a:ext>
            </a:extLst>
          </p:cNvPr>
          <p:cNvCxnSpPr>
            <a:cxnSpLocks/>
          </p:cNvCxnSpPr>
          <p:nvPr/>
        </p:nvCxnSpPr>
        <p:spPr bwMode="auto">
          <a:xfrm>
            <a:off x="12019319" y="6889019"/>
            <a:ext cx="9161340"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7" name="Rectangle 46">
            <a:extLst>
              <a:ext uri="{FF2B5EF4-FFF2-40B4-BE49-F238E27FC236}">
                <a16:creationId xmlns:a16="http://schemas.microsoft.com/office/drawing/2014/main" id="{B3EC09B7-EBBF-E715-7D93-24EAB7D4A156}"/>
              </a:ext>
            </a:extLst>
          </p:cNvPr>
          <p:cNvSpPr/>
          <p:nvPr/>
        </p:nvSpPr>
        <p:spPr bwMode="auto">
          <a:xfrm>
            <a:off x="1587350" y="15967385"/>
            <a:ext cx="9515127" cy="4023360"/>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cxnSp>
        <p:nvCxnSpPr>
          <p:cNvPr id="31" name="Straight Connector 30">
            <a:extLst>
              <a:ext uri="{FF2B5EF4-FFF2-40B4-BE49-F238E27FC236}">
                <a16:creationId xmlns:a16="http://schemas.microsoft.com/office/drawing/2014/main" id="{C9AD93FA-9D70-3C7C-6077-4B361BADBEA1}"/>
              </a:ext>
            </a:extLst>
          </p:cNvPr>
          <p:cNvCxnSpPr>
            <a:cxnSpLocks/>
          </p:cNvCxnSpPr>
          <p:nvPr/>
        </p:nvCxnSpPr>
        <p:spPr bwMode="auto">
          <a:xfrm>
            <a:off x="1751638" y="16807544"/>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3929C7C4-5433-0AC7-80A0-1FB7AD582A20}"/>
              </a:ext>
            </a:extLst>
          </p:cNvPr>
          <p:cNvCxnSpPr>
            <a:cxnSpLocks/>
          </p:cNvCxnSpPr>
          <p:nvPr/>
        </p:nvCxnSpPr>
        <p:spPr bwMode="auto">
          <a:xfrm>
            <a:off x="1795181" y="2116582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0FDC04CB-49EF-B56E-8554-4281D9A83DFB}"/>
              </a:ext>
            </a:extLst>
          </p:cNvPr>
          <p:cNvCxnSpPr>
            <a:cxnSpLocks/>
          </p:cNvCxnSpPr>
          <p:nvPr/>
        </p:nvCxnSpPr>
        <p:spPr bwMode="auto">
          <a:xfrm>
            <a:off x="1795022" y="25380524"/>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4" name="Text Box 84">
            <a:extLst>
              <a:ext uri="{FF2B5EF4-FFF2-40B4-BE49-F238E27FC236}">
                <a16:creationId xmlns:a16="http://schemas.microsoft.com/office/drawing/2014/main" id="{1D0A2C88-FDF6-D2AA-7EF3-12DFCDC0BCD3}"/>
              </a:ext>
            </a:extLst>
          </p:cNvPr>
          <p:cNvSpPr txBox="1">
            <a:spLocks noChangeArrowheads="1"/>
          </p:cNvSpPr>
          <p:nvPr/>
        </p:nvSpPr>
        <p:spPr bwMode="auto">
          <a:xfrm>
            <a:off x="21853162" y="6059739"/>
            <a:ext cx="10289403"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Results</a:t>
            </a:r>
          </a:p>
          <a:p>
            <a:pPr marL="352641" algn="just" defTabSz="3869254">
              <a:lnSpc>
                <a:spcPct val="125000"/>
              </a:lnSpc>
              <a:defRPr/>
            </a:pPr>
            <a:r>
              <a:rPr lang="en-US" sz="2657" dirty="0">
                <a:cs typeface="Arial" panose="020B0604020202020204" pitchFamily="34" charset="0"/>
              </a:rPr>
              <a:t>RMSE (Root Mean Squared Error) is the metric used to compare the four models, as it measures the difference between the predicted and actual values. It provides an intuitive understanding of the error magnitude, is sensitive to outliers, and can be easily interpreted in the context of the problem domain.</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r>
              <a:rPr lang="en-US" sz="2657" dirty="0">
                <a:cs typeface="Arial" panose="020B0604020202020204" pitchFamily="34" charset="0"/>
              </a:rPr>
              <a:t>All four models were trained on the four selected features and compared against a baseline Linear Regression model trained on the same variables. All models achieved better RMSE scores than the baseline LR model, with Random Forest Regression having the best performance, achieving an RMSE of 0.17.</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800"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r>
              <a:rPr lang="en-US" sz="2657" dirty="0">
                <a:cs typeface="Arial" panose="020B0604020202020204" pitchFamily="34" charset="0"/>
              </a:rPr>
              <a:t>The parity plot presented above in Figure 4 illustrates the best performing model, Random Forest Regressor, which provides further evidence of its accuracy. Moreover, the plot suggests that the model's performance is better for smaller Y values, as the deviation from the line increases for larger Y values.</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60" dirty="0"/>
          </a:p>
          <a:p>
            <a:pPr marL="352641" defTabSz="3869254">
              <a:lnSpc>
                <a:spcPct val="125000"/>
              </a:lnSpc>
              <a:defRPr/>
            </a:pPr>
            <a:endParaRPr lang="en-US" sz="2468" dirty="0">
              <a:latin typeface="+mn-lt"/>
            </a:endParaRPr>
          </a:p>
        </p:txBody>
      </p:sp>
      <p:cxnSp>
        <p:nvCxnSpPr>
          <p:cNvPr id="45" name="Straight Connector 44">
            <a:extLst>
              <a:ext uri="{FF2B5EF4-FFF2-40B4-BE49-F238E27FC236}">
                <a16:creationId xmlns:a16="http://schemas.microsoft.com/office/drawing/2014/main" id="{39E8CFA9-24A5-CAAA-DDAF-DE194754188C}"/>
              </a:ext>
            </a:extLst>
          </p:cNvPr>
          <p:cNvCxnSpPr>
            <a:cxnSpLocks/>
          </p:cNvCxnSpPr>
          <p:nvPr/>
        </p:nvCxnSpPr>
        <p:spPr bwMode="auto">
          <a:xfrm>
            <a:off x="222051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36" name="Rectangle 104">
            <a:extLst>
              <a:ext uri="{FF2B5EF4-FFF2-40B4-BE49-F238E27FC236}">
                <a16:creationId xmlns:a16="http://schemas.microsoft.com/office/drawing/2014/main" id="{14A10EDC-C912-2AE2-B129-BF3B4D707F95}"/>
              </a:ext>
            </a:extLst>
          </p:cNvPr>
          <p:cNvSpPr>
            <a:spLocks noChangeArrowheads="1"/>
          </p:cNvSpPr>
          <p:nvPr/>
        </p:nvSpPr>
        <p:spPr bwMode="auto">
          <a:xfrm>
            <a:off x="22918739" y="27911929"/>
            <a:ext cx="8516240" cy="374718"/>
          </a:xfrm>
          <a:prstGeom prst="rect">
            <a:avLst/>
          </a:prstGeom>
          <a:noFill/>
          <a:ln w="9525">
            <a:noFill/>
            <a:miter lim="800000"/>
            <a:headEnd/>
            <a:tailEnd/>
          </a:ln>
        </p:spPr>
        <p:txBody>
          <a:bodyPr wrap="square" lIns="0" tIns="0" rIns="0" bIns="0">
            <a:spAutoFit/>
          </a:bodyPr>
          <a:lstStyle/>
          <a:p>
            <a:pPr marL="352641" algn="ctr" defTabSz="3869254" eaLnBrk="0" hangingPunct="0">
              <a:lnSpc>
                <a:spcPct val="110000"/>
              </a:lnSpc>
            </a:pPr>
            <a:r>
              <a:rPr lang="en-US" sz="2400" b="1" dirty="0">
                <a:solidFill>
                  <a:srgbClr val="002664"/>
                </a:solidFill>
                <a:cs typeface="Arial" panose="020B0604020202020204" pitchFamily="34" charset="0"/>
              </a:rPr>
              <a:t>Figure 4 </a:t>
            </a:r>
            <a:r>
              <a:rPr lang="en-US" sz="2400" dirty="0">
                <a:solidFill>
                  <a:srgbClr val="002664"/>
                </a:solidFill>
                <a:cs typeface="Arial" panose="020B0604020202020204" pitchFamily="34" charset="0"/>
              </a:rPr>
              <a:t>– Parity Plot for Random Forest Regression Model</a:t>
            </a:r>
          </a:p>
        </p:txBody>
      </p:sp>
      <p:sp>
        <p:nvSpPr>
          <p:cNvPr id="37" name="Rectangle 104">
            <a:extLst>
              <a:ext uri="{FF2B5EF4-FFF2-40B4-BE49-F238E27FC236}">
                <a16:creationId xmlns:a16="http://schemas.microsoft.com/office/drawing/2014/main" id="{B9A46878-46A7-35A2-ED77-049394F1E0DD}"/>
              </a:ext>
            </a:extLst>
          </p:cNvPr>
          <p:cNvSpPr>
            <a:spLocks noChangeArrowheads="1"/>
          </p:cNvSpPr>
          <p:nvPr/>
        </p:nvSpPr>
        <p:spPr bwMode="auto">
          <a:xfrm>
            <a:off x="22739742" y="15463515"/>
            <a:ext cx="8516240" cy="37471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2400" b="1" dirty="0">
                <a:solidFill>
                  <a:srgbClr val="002664"/>
                </a:solidFill>
                <a:cs typeface="Arial" panose="020B0604020202020204" pitchFamily="34" charset="0"/>
              </a:rPr>
              <a:t>Figure 3 </a:t>
            </a:r>
            <a:r>
              <a:rPr lang="en-US" sz="2400" dirty="0">
                <a:solidFill>
                  <a:srgbClr val="002664"/>
                </a:solidFill>
                <a:cs typeface="Arial" panose="020B0604020202020204" pitchFamily="34" charset="0"/>
              </a:rPr>
              <a:t>– RMSE comparison of Machine Learning models</a:t>
            </a:r>
          </a:p>
        </p:txBody>
      </p:sp>
      <p:sp>
        <p:nvSpPr>
          <p:cNvPr id="46" name="Text Box 84">
            <a:extLst>
              <a:ext uri="{FF2B5EF4-FFF2-40B4-BE49-F238E27FC236}">
                <a16:creationId xmlns:a16="http://schemas.microsoft.com/office/drawing/2014/main" id="{0D0C862A-9046-8975-4E82-0FEAE007BADB}"/>
              </a:ext>
            </a:extLst>
          </p:cNvPr>
          <p:cNvSpPr txBox="1">
            <a:spLocks noChangeArrowheads="1"/>
          </p:cNvSpPr>
          <p:nvPr/>
        </p:nvSpPr>
        <p:spPr bwMode="auto">
          <a:xfrm>
            <a:off x="32485763" y="6059738"/>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Conclusion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variables with the most predictive power with respect to an Asteroid’s diameter are number of days spanned by the data arc, minimum orbit intersection, albedo, and absolute magnitude of the asteroid.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Asteroids have previously entered Earth's atmosphere, and if we can accurately predict the diameter of an incoming asteroid, it could help us take necessary safety measures. Additionally, institutions such as NASA and ISRO could develop mitigation strategies to handle incoming near-Earth objects.</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Ultimately, this project serves as a strong proof of concept for the application of machine learning in the field of space exploration.  </a:t>
            </a:r>
            <a:endParaRPr lang="en-US" sz="2400" dirty="0">
              <a:cs typeface="Arial" panose="020B0604020202020204" pitchFamily="34" charset="0"/>
            </a:endParaRPr>
          </a:p>
          <a:p>
            <a:pPr marL="352641" defTabSz="3869254">
              <a:lnSpc>
                <a:spcPct val="125000"/>
              </a:lnSpc>
              <a:defRPr/>
            </a:pPr>
            <a:endParaRPr lang="en-US" sz="1100" b="1" dirty="0">
              <a:solidFill>
                <a:srgbClr val="002664"/>
              </a:solidFill>
              <a:latin typeface="+mj-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Limitations</a:t>
            </a:r>
          </a:p>
          <a:p>
            <a:pPr marL="352641" algn="just" defTabSz="3869254">
              <a:lnSpc>
                <a:spcPct val="125000"/>
              </a:lnSpc>
              <a:defRPr/>
            </a:pPr>
            <a:r>
              <a:rPr lang="en-US" sz="2660" b="0" i="0" dirty="0">
                <a:effectLst/>
                <a:latin typeface="+mn-lt"/>
              </a:rPr>
              <a:t>The dataset had several limitations, including a high prevalence of missing values. Another significant limitation was the absence of a year column. Specifically, the CNEOS organization’s Close Approach Database provided the Close-Approach Date of the asteroids, including the ones in the future, up to year 2100. </a:t>
            </a:r>
            <a:r>
              <a:rPr lang="en-US" sz="2660" dirty="0">
                <a:latin typeface="+mn-lt"/>
              </a:rPr>
              <a:t>NASA's Jet Propulsion Laboratory database, analyzed in our paper, did not include these dates. Therefore, knowing the year of each close approach would have allowed for a comparison of asteroid characteristics over time.</a:t>
            </a:r>
          </a:p>
          <a:p>
            <a:pPr marL="352641" algn="just" defTabSz="3869254">
              <a:lnSpc>
                <a:spcPct val="125000"/>
              </a:lnSpc>
              <a:defRPr/>
            </a:pPr>
            <a:endParaRPr lang="en-US" sz="700"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References</a:t>
            </a:r>
            <a:endParaRPr lang="en-US" sz="2800" dirty="0">
              <a:hlinkClick r:id="rId4"/>
            </a:endParaRPr>
          </a:p>
          <a:p>
            <a:pPr marL="866991" indent="-514350" algn="just" defTabSz="3869254">
              <a:lnSpc>
                <a:spcPct val="125000"/>
              </a:lnSpc>
              <a:buFont typeface="+mj-lt"/>
              <a:buAutoNum type="arabicPeriod"/>
              <a:defRPr/>
            </a:pPr>
            <a:r>
              <a:rPr lang="en-US" sz="2800" dirty="0">
                <a:hlinkClick r:id="rId4"/>
              </a:rPr>
              <a:t>https://www.kaggle.com/datasets/basu369victor/prediction-of-asteroid-diameter</a:t>
            </a:r>
          </a:p>
          <a:p>
            <a:pPr marL="866991" indent="-514350" algn="just" defTabSz="3869254">
              <a:lnSpc>
                <a:spcPct val="125000"/>
              </a:lnSpc>
              <a:buFont typeface="+mj-lt"/>
              <a:buAutoNum type="arabicPeriod"/>
              <a:defRPr/>
            </a:pPr>
            <a:r>
              <a:rPr lang="en-US" sz="2800" dirty="0">
                <a:hlinkClick r:id="rId5"/>
              </a:rPr>
              <a:t>https://ssd.jpl.nasa.gov/tools/sbdb_query.html</a:t>
            </a:r>
            <a:endParaRPr lang="en-US" sz="2800" dirty="0"/>
          </a:p>
          <a:p>
            <a:pPr marL="866991" indent="-514350" algn="just" defTabSz="3869254">
              <a:lnSpc>
                <a:spcPct val="125000"/>
              </a:lnSpc>
              <a:buFont typeface="+mj-lt"/>
              <a:buAutoNum type="arabicPeriod"/>
              <a:defRPr/>
            </a:pPr>
            <a:r>
              <a:rPr lang="en-US" sz="2800" dirty="0">
                <a:hlinkClick r:id="rId6"/>
              </a:rPr>
              <a:t>https://scikit-learn.org/stable/modules/generated/sklearn.ensemble.RandomForestRegressor.html</a:t>
            </a:r>
            <a:endParaRPr lang="en-US" sz="2800" dirty="0"/>
          </a:p>
          <a:p>
            <a:pPr marL="866991" indent="-514350" algn="just" defTabSz="3869254">
              <a:lnSpc>
                <a:spcPct val="125000"/>
              </a:lnSpc>
              <a:buFont typeface="+mj-lt"/>
              <a:buAutoNum type="arabicPeriod"/>
              <a:defRPr/>
            </a:pPr>
            <a:r>
              <a:rPr lang="en-US" sz="2800" dirty="0">
                <a:hlinkClick r:id="rId7"/>
              </a:rPr>
              <a:t>https://scikit-learn.org/stable/modules/generated/sklearn.ensemble.GradientBoostingClassifier.html</a:t>
            </a:r>
            <a:endParaRPr lang="en-US" sz="2800" dirty="0"/>
          </a:p>
          <a:p>
            <a:pPr marL="866991" indent="-514350" algn="just" defTabSz="3869254">
              <a:lnSpc>
                <a:spcPct val="125000"/>
              </a:lnSpc>
              <a:buFont typeface="+mj-lt"/>
              <a:buAutoNum type="arabicPeriod"/>
              <a:defRPr/>
            </a:pPr>
            <a:r>
              <a:rPr lang="en-US" sz="2800" dirty="0">
                <a:hlinkClick r:id="rId8"/>
              </a:rPr>
              <a:t>https://scikit-learn.org/stable/modules/generated/sklearn.neural_network.MLPRegressor.html</a:t>
            </a:r>
            <a:endParaRPr lang="en-US" sz="2800" dirty="0"/>
          </a:p>
          <a:p>
            <a:pPr marL="866991" indent="-514350" algn="just" defTabSz="3869254">
              <a:lnSpc>
                <a:spcPct val="125000"/>
              </a:lnSpc>
              <a:buFont typeface="+mj-lt"/>
              <a:buAutoNum type="arabicPeriod"/>
              <a:defRPr/>
            </a:pPr>
            <a:r>
              <a:rPr lang="en-US" sz="2800" dirty="0">
                <a:effectLst/>
                <a:latin typeface="+mn-lt"/>
                <a:hlinkClick r:id="rId9"/>
              </a:rPr>
              <a:t>https://hastie.su.domains/ISLR2/ISLRv2_website.pdf</a:t>
            </a:r>
            <a:endParaRPr lang="en-US" sz="4630" b="1" dirty="0">
              <a:solidFill>
                <a:srgbClr val="002664"/>
              </a:solidFill>
              <a:cs typeface="Times New Roman" pitchFamily="18" charset="0"/>
            </a:endParaRPr>
          </a:p>
          <a:p>
            <a:pPr marL="352641" algn="just" defTabSz="3869254">
              <a:lnSpc>
                <a:spcPct val="125000"/>
              </a:lnSpc>
              <a:defRPr/>
            </a:pPr>
            <a:endParaRPr lang="en-US" sz="1200" b="1" dirty="0">
              <a:solidFill>
                <a:srgbClr val="002664"/>
              </a:solidFill>
              <a:cs typeface="Times New Roman" pitchFamily="18" charset="0"/>
            </a:endParaRPr>
          </a:p>
          <a:p>
            <a:pPr marL="352641" algn="just" defTabSz="3869254">
              <a:lnSpc>
                <a:spcPct val="125000"/>
              </a:lnSpc>
              <a:defRPr/>
            </a:pPr>
            <a:r>
              <a:rPr lang="en-US" sz="4630" b="1" dirty="0">
                <a:solidFill>
                  <a:srgbClr val="002664"/>
                </a:solidFill>
                <a:cs typeface="Times New Roman" pitchFamily="18" charset="0"/>
              </a:rPr>
              <a:t>Acknowledgements</a:t>
            </a:r>
            <a:endParaRPr lang="en-US" sz="4630" b="1" dirty="0">
              <a:solidFill>
                <a:srgbClr val="002664"/>
              </a:solidFill>
            </a:endParaRPr>
          </a:p>
          <a:p>
            <a:pPr marL="352641" defTabSz="3869254">
              <a:lnSpc>
                <a:spcPct val="125000"/>
              </a:lnSpc>
              <a:defRPr/>
            </a:pPr>
            <a:r>
              <a:rPr lang="en-US" sz="2800" dirty="0"/>
              <a:t>We would like to thank Dr. Hickman, Dr. Nakul, Dr. </a:t>
            </a:r>
            <a:r>
              <a:rPr lang="en-US" sz="2800" dirty="0" err="1"/>
              <a:t>Purna</a:t>
            </a:r>
            <a:r>
              <a:rPr lang="en-US" sz="2800" dirty="0"/>
              <a:t>, and Georgetown University Graduate School of Arts &amp; Sciences. We would also like to acknowledge the Data Science &amp; Analytics (GSAS) program at Georgetown University.</a:t>
            </a:r>
          </a:p>
          <a:p>
            <a:pPr marL="352641" defTabSz="3869254">
              <a:lnSpc>
                <a:spcPct val="125000"/>
              </a:lnSpc>
              <a:defRPr/>
            </a:pPr>
            <a:endParaRPr lang="en-US" sz="2468" dirty="0">
              <a:latin typeface="+mn-lt"/>
            </a:endParaRPr>
          </a:p>
        </p:txBody>
      </p:sp>
      <p:cxnSp>
        <p:nvCxnSpPr>
          <p:cNvPr id="48" name="Straight Connector 47">
            <a:extLst>
              <a:ext uri="{FF2B5EF4-FFF2-40B4-BE49-F238E27FC236}">
                <a16:creationId xmlns:a16="http://schemas.microsoft.com/office/drawing/2014/main" id="{AF3A0159-584C-7055-AB1A-F237950502E5}"/>
              </a:ext>
            </a:extLst>
          </p:cNvPr>
          <p:cNvCxnSpPr>
            <a:cxnSpLocks/>
          </p:cNvCxnSpPr>
          <p:nvPr/>
        </p:nvCxnSpPr>
        <p:spPr bwMode="auto">
          <a:xfrm>
            <a:off x="328377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0" name="Straight Connector 49">
            <a:extLst>
              <a:ext uri="{FF2B5EF4-FFF2-40B4-BE49-F238E27FC236}">
                <a16:creationId xmlns:a16="http://schemas.microsoft.com/office/drawing/2014/main" id="{6663216E-AC3B-8CA6-9166-7E912D7BD500}"/>
              </a:ext>
            </a:extLst>
          </p:cNvPr>
          <p:cNvCxnSpPr>
            <a:cxnSpLocks/>
          </p:cNvCxnSpPr>
          <p:nvPr/>
        </p:nvCxnSpPr>
        <p:spPr bwMode="auto">
          <a:xfrm>
            <a:off x="32820761" y="14561053"/>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2" name="Straight Connector 51">
            <a:extLst>
              <a:ext uri="{FF2B5EF4-FFF2-40B4-BE49-F238E27FC236}">
                <a16:creationId xmlns:a16="http://schemas.microsoft.com/office/drawing/2014/main" id="{566444E6-95FC-A5B9-09E2-1726D648E14D}"/>
              </a:ext>
            </a:extLst>
          </p:cNvPr>
          <p:cNvCxnSpPr>
            <a:cxnSpLocks/>
          </p:cNvCxnSpPr>
          <p:nvPr/>
        </p:nvCxnSpPr>
        <p:spPr bwMode="auto">
          <a:xfrm>
            <a:off x="32820761" y="20564816"/>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58" name="Title 1">
            <a:extLst>
              <a:ext uri="{FF2B5EF4-FFF2-40B4-BE49-F238E27FC236}">
                <a16:creationId xmlns:a16="http://schemas.microsoft.com/office/drawing/2014/main" id="{0714FB7E-86CC-7480-C757-020258128A40}"/>
              </a:ext>
            </a:extLst>
          </p:cNvPr>
          <p:cNvSpPr txBox="1">
            <a:spLocks/>
          </p:cNvSpPr>
          <p:nvPr/>
        </p:nvSpPr>
        <p:spPr>
          <a:xfrm>
            <a:off x="11665532" y="3254018"/>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4000" b="0" kern="0" dirty="0" err="1">
                <a:latin typeface="+mj-lt"/>
              </a:rPr>
              <a:t>Ziyun</a:t>
            </a:r>
            <a:r>
              <a:rPr lang="en-US" sz="4000" b="0" kern="0" dirty="0">
                <a:latin typeface="+mj-lt"/>
              </a:rPr>
              <a:t> Wang (zw158), Swaminathan Venkateswaran (sv526), </a:t>
            </a:r>
            <a:r>
              <a:rPr lang="en-US" sz="4000" b="0" kern="0" dirty="0" err="1">
                <a:latin typeface="+mj-lt"/>
              </a:rPr>
              <a:t>Juzer</a:t>
            </a:r>
            <a:r>
              <a:rPr lang="en-US" sz="4000" b="0" kern="0" dirty="0">
                <a:latin typeface="+mj-lt"/>
              </a:rPr>
              <a:t> </a:t>
            </a:r>
            <a:r>
              <a:rPr lang="en-US" sz="4000" b="0" kern="0" dirty="0" err="1">
                <a:latin typeface="+mj-lt"/>
              </a:rPr>
              <a:t>Poonawala</a:t>
            </a:r>
            <a:r>
              <a:rPr lang="en-US" sz="4000" b="0" kern="0" dirty="0">
                <a:latin typeface="+mj-lt"/>
              </a:rPr>
              <a:t> (jap369), Prakhar Maheshwari (pm1178)</a:t>
            </a:r>
          </a:p>
        </p:txBody>
      </p:sp>
      <p:pic>
        <p:nvPicPr>
          <p:cNvPr id="17" name="Picture 2" descr="page banner image">
            <a:extLst>
              <a:ext uri="{FF2B5EF4-FFF2-40B4-BE49-F238E27FC236}">
                <a16:creationId xmlns:a16="http://schemas.microsoft.com/office/drawing/2014/main" id="{D2C0E4F4-5BE0-1ADB-BBC7-3AF4EE956A5B}"/>
              </a:ext>
            </a:extLst>
          </p:cNvPr>
          <p:cNvPicPr>
            <a:picLocks noChangeAspect="1" noChangeArrowheads="1"/>
          </p:cNvPicPr>
          <p:nvPr/>
        </p:nvPicPr>
        <p:blipFill rotWithShape="1">
          <a:blip r:embed="rId10">
            <a:alphaModFix amt="93000"/>
            <a:extLst>
              <a:ext uri="{BEBA8EAE-BF5A-486C-A8C5-ECC9F3942E4B}">
                <a14:imgProps xmlns:a14="http://schemas.microsoft.com/office/drawing/2010/main">
                  <a14:imgLayer r:embed="rId11">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2" r="-969" b="546"/>
          <a:stretch/>
        </p:blipFill>
        <p:spPr bwMode="auto">
          <a:xfrm>
            <a:off x="1403757" y="-28851"/>
            <a:ext cx="41329351" cy="5971032"/>
          </a:xfrm>
          <a:prstGeom prst="rect">
            <a:avLst/>
          </a:prstGeom>
          <a:solidFill>
            <a:schemeClr val="accent1"/>
          </a:solidFill>
          <a:effectLst>
            <a:glow>
              <a:schemeClr val="accent2">
                <a:lumMod val="50000"/>
              </a:schemeClr>
            </a:glow>
            <a:outerShdw sx="98000" sy="98000" algn="ctr" rotWithShape="0">
              <a:srgbClr val="000000"/>
            </a:outerShdw>
            <a:reflection stA="0" dir="5400000" sy="-100000" algn="bl" rotWithShape="0"/>
            <a:softEdge rad="556694"/>
          </a:effectLst>
        </p:spPr>
      </p:pic>
      <p:sp>
        <p:nvSpPr>
          <p:cNvPr id="18" name="TextBox 17">
            <a:extLst>
              <a:ext uri="{FF2B5EF4-FFF2-40B4-BE49-F238E27FC236}">
                <a16:creationId xmlns:a16="http://schemas.microsoft.com/office/drawing/2014/main" id="{1E001EC1-3DCF-64E3-0811-5F1096036CA7}"/>
              </a:ext>
            </a:extLst>
          </p:cNvPr>
          <p:cNvSpPr txBox="1"/>
          <p:nvPr/>
        </p:nvSpPr>
        <p:spPr>
          <a:xfrm>
            <a:off x="5061365" y="1225530"/>
            <a:ext cx="36558818" cy="2862322"/>
          </a:xfrm>
          <a:prstGeom prst="rect">
            <a:avLst/>
          </a:prstGeom>
          <a:noFill/>
          <a:effectLst>
            <a:glow rad="139700">
              <a:schemeClr val="accent1">
                <a:satMod val="175000"/>
                <a:alpha val="40000"/>
              </a:schemeClr>
            </a:glow>
          </a:effectLst>
        </p:spPr>
        <p:txBody>
          <a:bodyPr wrap="square" rtlCol="0">
            <a:spAutoFit/>
          </a:bodyPr>
          <a:lstStyle/>
          <a:p>
            <a:pPr algn="ctr"/>
            <a:r>
              <a:rPr lang="en-US" sz="8000" b="1" u="none" strike="noStrike"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rPr>
              <a:t>PREDICTING ASTEROID DIAMETER FOR EARTH IMPACT ASSESSMENT</a:t>
            </a:r>
            <a:endParaRPr lang="en-US" sz="8000" b="1"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endParaRPr>
          </a:p>
          <a:p>
            <a:endParaRPr lang="en-US" sz="10000" dirty="0"/>
          </a:p>
        </p:txBody>
      </p:sp>
      <p:sp>
        <p:nvSpPr>
          <p:cNvPr id="21" name="TextBox 20">
            <a:extLst>
              <a:ext uri="{FF2B5EF4-FFF2-40B4-BE49-F238E27FC236}">
                <a16:creationId xmlns:a16="http://schemas.microsoft.com/office/drawing/2014/main" id="{209A77BA-31CF-3FDE-E5F0-83246BB81FA2}"/>
              </a:ext>
            </a:extLst>
          </p:cNvPr>
          <p:cNvSpPr txBox="1"/>
          <p:nvPr/>
        </p:nvSpPr>
        <p:spPr>
          <a:xfrm>
            <a:off x="9915226" y="3922516"/>
            <a:ext cx="28201067" cy="923330"/>
          </a:xfrm>
          <a:prstGeom prst="rect">
            <a:avLst/>
          </a:prstGeom>
          <a:noFill/>
        </p:spPr>
        <p:txBody>
          <a:bodyPr wrap="square">
            <a:spAutoFit/>
          </a:bodyPr>
          <a:lstStyle/>
          <a:p>
            <a:pPr algn="ctr"/>
            <a:r>
              <a:rPr lang="en-US" sz="5400" u="none" strike="noStrike" dirty="0">
                <a:solidFill>
                  <a:schemeClr val="accent3"/>
                </a:solidFill>
                <a:effectLst/>
                <a:latin typeface="+mn-lt"/>
                <a:cs typeface="Arial" panose="020B0604020202020204" pitchFamily="34" charset="0"/>
              </a:rPr>
              <a:t>TEGVEER GHURA, ANTHONY MOUBARAK, RAMDAYAL REWARIA, RAGHAV SHARMA</a:t>
            </a:r>
            <a:endParaRPr lang="en-US" sz="5400" dirty="0">
              <a:solidFill>
                <a:schemeClr val="accent3"/>
              </a:solidFill>
              <a:effectLst/>
              <a:latin typeface="+mn-lt"/>
              <a:cs typeface="Arial" panose="020B0604020202020204" pitchFamily="34" charset="0"/>
            </a:endParaRPr>
          </a:p>
        </p:txBody>
      </p:sp>
      <p:sp>
        <p:nvSpPr>
          <p:cNvPr id="53" name="Rounded Rectangle 52">
            <a:extLst>
              <a:ext uri="{FF2B5EF4-FFF2-40B4-BE49-F238E27FC236}">
                <a16:creationId xmlns:a16="http://schemas.microsoft.com/office/drawing/2014/main" id="{A5E48369-73B6-E3A3-6C82-B57BD0DF90E0}"/>
              </a:ext>
            </a:extLst>
          </p:cNvPr>
          <p:cNvSpPr/>
          <p:nvPr/>
        </p:nvSpPr>
        <p:spPr bwMode="auto">
          <a:xfrm>
            <a:off x="1795181" y="755374"/>
            <a:ext cx="40272398" cy="4958564"/>
          </a:xfrm>
          <a:prstGeom prst="round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a:ln>
                <a:noFill/>
              </a:ln>
              <a:solidFill>
                <a:schemeClr val="tx1"/>
              </a:solidFill>
              <a:effectLst/>
              <a:latin typeface="Arial" charset="0"/>
            </a:endParaRPr>
          </a:p>
        </p:txBody>
      </p:sp>
      <p:pic>
        <p:nvPicPr>
          <p:cNvPr id="56" name="Picture 8">
            <a:extLst>
              <a:ext uri="{FF2B5EF4-FFF2-40B4-BE49-F238E27FC236}">
                <a16:creationId xmlns:a16="http://schemas.microsoft.com/office/drawing/2014/main" id="{46E6D0C1-F08A-D1E7-D660-802739F0255E}"/>
              </a:ext>
            </a:extLst>
          </p:cNvPr>
          <p:cNvPicPr>
            <a:picLocks noChangeAspect="1" noChangeArrowheads="1"/>
          </p:cNvPicPr>
          <p:nvPr/>
        </p:nvPicPr>
        <p:blipFill>
          <a:blip r:embed="rId12">
            <a:extLst>
              <a:ext uri="{BEBA8EAE-BF5A-486C-A8C5-ECC9F3942E4B}">
                <a14:imgProps xmlns:a14="http://schemas.microsoft.com/office/drawing/2010/main">
                  <a14:imgLayer r:embed="rId13">
                    <a14:imgEffect>
                      <a14:artisticPhotocopy/>
                    </a14:imgEffect>
                    <a14:imgEffect>
                      <a14:colorTemperature colorTemp="72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2194562" y="3234656"/>
            <a:ext cx="6951254" cy="1474427"/>
          </a:xfrm>
          <a:prstGeom prst="rect">
            <a:avLst/>
          </a:prstGeom>
          <a:noFill/>
          <a:effectLst>
            <a:outerShdw blurRad="50800" dist="50800" dir="5400000" sx="1000" sy="1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60" name="Picture 2" descr="page banner image">
            <a:extLst>
              <a:ext uri="{FF2B5EF4-FFF2-40B4-BE49-F238E27FC236}">
                <a16:creationId xmlns:a16="http://schemas.microsoft.com/office/drawing/2014/main" id="{A2993793-E8A0-281C-8DFC-50B4F5B597A8}"/>
              </a:ext>
            </a:extLst>
          </p:cNvPr>
          <p:cNvPicPr>
            <a:picLocks noChangeAspect="1" noChangeArrowheads="1"/>
          </p:cNvPicPr>
          <p:nvPr/>
        </p:nvPicPr>
        <p:blipFill rotWithShape="1">
          <a:blip r:embed="rId10">
            <a:alphaModFix/>
            <a:extLst>
              <a:ext uri="{BEBA8EAE-BF5A-486C-A8C5-ECC9F3942E4B}">
                <a14:imgProps xmlns:a14="http://schemas.microsoft.com/office/drawing/2010/main">
                  <a14:imgLayer r:embed="rId14">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1" r="-969" b="69269"/>
          <a:stretch/>
        </p:blipFill>
        <p:spPr bwMode="auto">
          <a:xfrm>
            <a:off x="-2632525" y="31849485"/>
            <a:ext cx="48645942" cy="2292205"/>
          </a:xfrm>
          <a:prstGeom prst="rect">
            <a:avLst/>
          </a:prstGeom>
          <a:solidFill>
            <a:schemeClr val="accent1"/>
          </a:solidFill>
          <a:effectLst>
            <a:glow>
              <a:schemeClr val="accent2">
                <a:lumMod val="50000"/>
              </a:schemeClr>
            </a:glow>
            <a:outerShdw sx="98247" sy="98247" algn="ctr" rotWithShape="0">
              <a:srgbClr val="000000"/>
            </a:outerShdw>
            <a:reflection stA="0" dir="5400000" sy="-100000" algn="bl" rotWithShape="0"/>
            <a:softEdge rad="556694"/>
          </a:effectLst>
        </p:spPr>
      </p:pic>
      <p:sp>
        <p:nvSpPr>
          <p:cNvPr id="10" name="Text Box 84">
            <a:extLst>
              <a:ext uri="{FF2B5EF4-FFF2-40B4-BE49-F238E27FC236}">
                <a16:creationId xmlns:a16="http://schemas.microsoft.com/office/drawing/2014/main" id="{CAA158BC-A13D-3D00-692D-33B1AE952CC6}"/>
              </a:ext>
            </a:extLst>
          </p:cNvPr>
          <p:cNvSpPr txBox="1">
            <a:spLocks noChangeArrowheads="1"/>
          </p:cNvSpPr>
          <p:nvPr/>
        </p:nvSpPr>
        <p:spPr bwMode="auto">
          <a:xfrm>
            <a:off x="11665532" y="6059740"/>
            <a:ext cx="9515127" cy="25457415"/>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Data Exploration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Correlation of various features of the asteroids are checked against the diameter of the asteroid.</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Features such as Absolute magnitude, Mean Anomaly, Perihelion Distance, Eccentricity are highly correlated with Diameter of the Asteroid which warrants feature selection.</a:t>
            </a:r>
          </a:p>
          <a:p>
            <a:pPr marL="809841" indent="-457200" algn="just" defTabSz="3869254">
              <a:lnSpc>
                <a:spcPct val="125000"/>
              </a:lnSpc>
              <a:buFont typeface="Arial" panose="020B0604020202020204" pitchFamily="34" charset="0"/>
              <a:buChar char="•"/>
              <a:defRPr/>
            </a:pPr>
            <a:r>
              <a:rPr lang="en-US" sz="2657" dirty="0">
                <a:latin typeface="+mn-lt"/>
              </a:rPr>
              <a:t>Aphelion Distance and Perihelion Distance are highly correlated with each other, which </a:t>
            </a:r>
            <a:r>
              <a:rPr lang="en-US" sz="2657">
                <a:latin typeface="+mn-lt"/>
              </a:rPr>
              <a:t>induces multicollinearity </a:t>
            </a:r>
            <a:r>
              <a:rPr lang="en-US" sz="2657" dirty="0">
                <a:latin typeface="+mn-lt"/>
              </a:rPr>
              <a:t>and hence one of them should be dropped.</a:t>
            </a: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1050" dirty="0">
              <a:latin typeface="+mn-lt"/>
            </a:endParaRPr>
          </a:p>
          <a:p>
            <a:pPr marL="352641" defTabSz="3869254">
              <a:lnSpc>
                <a:spcPct val="125000"/>
              </a:lnSpc>
              <a:defRPr/>
            </a:pPr>
            <a:r>
              <a:rPr lang="en-US" sz="4800" b="1" dirty="0">
                <a:solidFill>
                  <a:srgbClr val="002664"/>
                </a:solidFill>
                <a:latin typeface="+mj-lt"/>
                <a:cs typeface="Times New Roman" pitchFamily="18" charset="0"/>
              </a:rPr>
              <a:t>Feature Selection</a:t>
            </a:r>
          </a:p>
          <a:p>
            <a:pPr marL="695541" indent="-342900" algn="just" defTabSz="3869254">
              <a:lnSpc>
                <a:spcPct val="125000"/>
              </a:lnSpc>
              <a:buFont typeface="Arial" panose="020B0604020202020204" pitchFamily="34" charset="0"/>
              <a:buChar char="•"/>
              <a:defRPr/>
            </a:pPr>
            <a:r>
              <a:rPr lang="en-US" sz="2660" dirty="0">
                <a:cs typeface="Arial" panose="020B0604020202020204" pitchFamily="34" charset="0"/>
              </a:rPr>
              <a:t>After cleaning the dataset, a total of 19 predictors were left. This warranted us to employ dimensionality reduction methods to avoid multicollinearity. These methods include best subset selection, forward selection, backward selection, and LASSO regression. </a:t>
            </a:r>
          </a:p>
          <a:p>
            <a:pPr marL="809841" indent="-457200" algn="just" defTabSz="3869254">
              <a:lnSpc>
                <a:spcPct val="125000"/>
              </a:lnSpc>
              <a:buFont typeface="Arial" panose="020B0604020202020204" pitchFamily="34" charset="0"/>
              <a:buChar char="•"/>
              <a:defRPr/>
            </a:pPr>
            <a:r>
              <a:rPr lang="en-US" sz="2660" dirty="0">
                <a:cs typeface="Arial" panose="020B0604020202020204" pitchFamily="34" charset="0"/>
              </a:rPr>
              <a:t>Best subset selection, forward selection, and backward selection returned 13 variables. LASSO Regression returned 4 variables, as seen in the coefficient plot using the log of lambda:</a:t>
            </a:r>
          </a:p>
          <a:p>
            <a:pPr marL="809841" indent="-457200" algn="just" defTabSz="3869254">
              <a:lnSpc>
                <a:spcPct val="125000"/>
              </a:lnSpc>
              <a:buFont typeface="Arial" panose="020B0604020202020204" pitchFamily="34" charset="0"/>
              <a:buChar char="•"/>
              <a:defRPr/>
            </a:pPr>
            <a:endParaRPr lang="en-US" sz="2400" dirty="0">
              <a:cs typeface="Arial" panose="020B0604020202020204" pitchFamily="34" charset="0"/>
            </a:endParaRPr>
          </a:p>
          <a:p>
            <a:pPr marL="352641" defTabSz="3869254">
              <a:lnSpc>
                <a:spcPct val="125000"/>
              </a:lnSpc>
              <a:defRPr/>
            </a:pPr>
            <a:endParaRPr lang="en-US" sz="2468" dirty="0">
              <a:latin typeface="+mn-lt"/>
            </a:endParaRPr>
          </a:p>
        </p:txBody>
      </p:sp>
      <p:pic>
        <p:nvPicPr>
          <p:cNvPr id="15" name="Picture 14" descr="Table&#10;&#10;Description automatically generated">
            <a:extLst>
              <a:ext uri="{FF2B5EF4-FFF2-40B4-BE49-F238E27FC236}">
                <a16:creationId xmlns:a16="http://schemas.microsoft.com/office/drawing/2014/main" id="{CEBE16F3-55CC-354B-E678-0B1059C35CBE}"/>
              </a:ext>
            </a:extLst>
          </p:cNvPr>
          <p:cNvPicPr>
            <a:picLocks noChangeAspect="1"/>
          </p:cNvPicPr>
          <p:nvPr/>
        </p:nvPicPr>
        <p:blipFill rotWithShape="1">
          <a:blip r:embed="rId15">
            <a:extLst>
              <a:ext uri="{28A0092B-C50C-407E-A947-70E740481C1C}">
                <a14:useLocalDpi xmlns:a14="http://schemas.microsoft.com/office/drawing/2010/main" val="0"/>
              </a:ext>
            </a:extLst>
          </a:blip>
          <a:srcRect t="5237"/>
          <a:stretch/>
        </p:blipFill>
        <p:spPr>
          <a:xfrm>
            <a:off x="12362015" y="11188241"/>
            <a:ext cx="9328432" cy="7559720"/>
          </a:xfrm>
          <a:prstGeom prst="rect">
            <a:avLst/>
          </a:prstGeom>
        </p:spPr>
      </p:pic>
      <p:sp>
        <p:nvSpPr>
          <p:cNvPr id="16" name="Rectangle 104">
            <a:extLst>
              <a:ext uri="{FF2B5EF4-FFF2-40B4-BE49-F238E27FC236}">
                <a16:creationId xmlns:a16="http://schemas.microsoft.com/office/drawing/2014/main" id="{1217FF0D-D672-7CB6-AD89-8AB2DB535748}"/>
              </a:ext>
            </a:extLst>
          </p:cNvPr>
          <p:cNvSpPr>
            <a:spLocks noChangeArrowheads="1"/>
          </p:cNvSpPr>
          <p:nvPr/>
        </p:nvSpPr>
        <p:spPr bwMode="auto">
          <a:xfrm>
            <a:off x="12158368" y="18921816"/>
            <a:ext cx="8818644" cy="780983"/>
          </a:xfrm>
          <a:prstGeom prst="rect">
            <a:avLst/>
          </a:prstGeom>
          <a:noFill/>
          <a:ln w="9525">
            <a:noFill/>
            <a:miter lim="800000"/>
            <a:headEnd/>
            <a:tailEnd/>
          </a:ln>
        </p:spPr>
        <p:txBody>
          <a:bodyPr wrap="square" lIns="0" tIns="0" rIns="0" bIns="0">
            <a:spAutoFit/>
          </a:bodyPr>
          <a:lstStyle/>
          <a:p>
            <a:pPr marL="352641" algn="ctr" defTabSz="3869254" eaLnBrk="0" hangingPunct="0">
              <a:lnSpc>
                <a:spcPct val="110000"/>
              </a:lnSpc>
            </a:pPr>
            <a:r>
              <a:rPr lang="en-US" sz="2400" b="1" dirty="0">
                <a:solidFill>
                  <a:srgbClr val="002664"/>
                </a:solidFill>
                <a:cs typeface="Arial" panose="020B0604020202020204" pitchFamily="34" charset="0"/>
              </a:rPr>
              <a:t>Figure 1 </a:t>
            </a:r>
            <a:r>
              <a:rPr lang="en-US" sz="2400" dirty="0">
                <a:solidFill>
                  <a:srgbClr val="002664"/>
                </a:solidFill>
                <a:cs typeface="Arial" panose="020B0604020202020204" pitchFamily="34" charset="0"/>
              </a:rPr>
              <a:t>– Heat Map depicting the correlation between asteroid features.</a:t>
            </a:r>
          </a:p>
        </p:txBody>
      </p:sp>
      <p:pic>
        <p:nvPicPr>
          <p:cNvPr id="19" name="Picture 18">
            <a:extLst>
              <a:ext uri="{FF2B5EF4-FFF2-40B4-BE49-F238E27FC236}">
                <a16:creationId xmlns:a16="http://schemas.microsoft.com/office/drawing/2014/main" id="{6AF5EFEE-6257-E562-C92A-44635D6B5332}"/>
              </a:ext>
            </a:extLst>
          </p:cNvPr>
          <p:cNvPicPr>
            <a:picLocks noChangeAspect="1"/>
          </p:cNvPicPr>
          <p:nvPr/>
        </p:nvPicPr>
        <p:blipFill rotWithShape="1">
          <a:blip r:embed="rId16">
            <a:extLst>
              <a:ext uri="{28A0092B-C50C-407E-A947-70E740481C1C}">
                <a14:useLocalDpi xmlns:a14="http://schemas.microsoft.com/office/drawing/2010/main" val="0"/>
              </a:ext>
            </a:extLst>
          </a:blip>
          <a:srcRect l="2366" t="5953" r="1795" b="6600"/>
          <a:stretch/>
        </p:blipFill>
        <p:spPr>
          <a:xfrm>
            <a:off x="11979814" y="25380524"/>
            <a:ext cx="9504537" cy="5812246"/>
          </a:xfrm>
          <a:prstGeom prst="rect">
            <a:avLst/>
          </a:prstGeom>
        </p:spPr>
      </p:pic>
      <p:sp>
        <p:nvSpPr>
          <p:cNvPr id="22" name="Rectangle 104">
            <a:extLst>
              <a:ext uri="{FF2B5EF4-FFF2-40B4-BE49-F238E27FC236}">
                <a16:creationId xmlns:a16="http://schemas.microsoft.com/office/drawing/2014/main" id="{8FA84422-A3E4-C9A3-C7C7-22657CDBE049}"/>
              </a:ext>
            </a:extLst>
          </p:cNvPr>
          <p:cNvSpPr>
            <a:spLocks noChangeArrowheads="1"/>
          </p:cNvSpPr>
          <p:nvPr/>
        </p:nvSpPr>
        <p:spPr bwMode="auto">
          <a:xfrm>
            <a:off x="13552795" y="31308602"/>
            <a:ext cx="6946871" cy="37471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2400" b="1" dirty="0">
                <a:solidFill>
                  <a:srgbClr val="002664"/>
                </a:solidFill>
                <a:cs typeface="Arial" panose="020B0604020202020204" pitchFamily="34" charset="0"/>
              </a:rPr>
              <a:t>Figure 2 </a:t>
            </a:r>
            <a:r>
              <a:rPr lang="en-US" sz="2400" dirty="0">
                <a:solidFill>
                  <a:srgbClr val="002664"/>
                </a:solidFill>
                <a:cs typeface="Arial" panose="020B0604020202020204" pitchFamily="34" charset="0"/>
              </a:rPr>
              <a:t>– LASSO Coefficient Plot</a:t>
            </a:r>
          </a:p>
        </p:txBody>
      </p:sp>
      <p:cxnSp>
        <p:nvCxnSpPr>
          <p:cNvPr id="23" name="Straight Connector 22">
            <a:extLst>
              <a:ext uri="{FF2B5EF4-FFF2-40B4-BE49-F238E27FC236}">
                <a16:creationId xmlns:a16="http://schemas.microsoft.com/office/drawing/2014/main" id="{0287EC2A-045E-D435-2075-A0FCBE40C1B0}"/>
              </a:ext>
            </a:extLst>
          </p:cNvPr>
          <p:cNvCxnSpPr>
            <a:cxnSpLocks/>
          </p:cNvCxnSpPr>
          <p:nvPr/>
        </p:nvCxnSpPr>
        <p:spPr bwMode="auto">
          <a:xfrm>
            <a:off x="11954721" y="20589218"/>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pic>
        <p:nvPicPr>
          <p:cNvPr id="29" name="Picture 28" descr="Chart, bar chart&#10;&#10;Description automatically generated">
            <a:extLst>
              <a:ext uri="{FF2B5EF4-FFF2-40B4-BE49-F238E27FC236}">
                <a16:creationId xmlns:a16="http://schemas.microsoft.com/office/drawing/2014/main" id="{0162DEBE-5BA4-CC03-A687-1A68027F9896}"/>
              </a:ext>
            </a:extLst>
          </p:cNvPr>
          <p:cNvPicPr>
            <a:picLocks noChangeAspect="1"/>
          </p:cNvPicPr>
          <p:nvPr/>
        </p:nvPicPr>
        <p:blipFill rotWithShape="1">
          <a:blip r:embed="rId17">
            <a:extLst>
              <a:ext uri="{28A0092B-C50C-407E-A947-70E740481C1C}">
                <a14:useLocalDpi xmlns:a14="http://schemas.microsoft.com/office/drawing/2010/main" val="0"/>
              </a:ext>
            </a:extLst>
          </a:blip>
          <a:srcRect l="5850" t="5747" r="9348" b="6063"/>
          <a:stretch/>
        </p:blipFill>
        <p:spPr>
          <a:xfrm>
            <a:off x="22170974" y="9628129"/>
            <a:ext cx="10059847" cy="5384646"/>
          </a:xfrm>
          <a:prstGeom prst="rect">
            <a:avLst/>
          </a:prstGeom>
        </p:spPr>
      </p:pic>
      <p:pic>
        <p:nvPicPr>
          <p:cNvPr id="4" name="Picture 3" descr="Chart, scatter chart&#10;&#10;Description automatically generated">
            <a:extLst>
              <a:ext uri="{FF2B5EF4-FFF2-40B4-BE49-F238E27FC236}">
                <a16:creationId xmlns:a16="http://schemas.microsoft.com/office/drawing/2014/main" id="{785A3678-D35F-395F-86BD-DFEE1331FC99}"/>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3012106" y="18885354"/>
            <a:ext cx="7971513" cy="8262562"/>
          </a:xfrm>
          <a:prstGeom prst="rect">
            <a:avLst/>
          </a:prstGeom>
        </p:spPr>
      </p:pic>
      <p:cxnSp>
        <p:nvCxnSpPr>
          <p:cNvPr id="5" name="Straight Connector 4">
            <a:extLst>
              <a:ext uri="{FF2B5EF4-FFF2-40B4-BE49-F238E27FC236}">
                <a16:creationId xmlns:a16="http://schemas.microsoft.com/office/drawing/2014/main" id="{BF91579E-21F8-01D0-A7E5-FD850F99E30E}"/>
              </a:ext>
            </a:extLst>
          </p:cNvPr>
          <p:cNvCxnSpPr>
            <a:cxnSpLocks/>
          </p:cNvCxnSpPr>
          <p:nvPr/>
        </p:nvCxnSpPr>
        <p:spPr bwMode="auto">
          <a:xfrm>
            <a:off x="32789455" y="28663467"/>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pic>
        <p:nvPicPr>
          <p:cNvPr id="12" name="Picture 11">
            <a:extLst>
              <a:ext uri="{FF2B5EF4-FFF2-40B4-BE49-F238E27FC236}">
                <a16:creationId xmlns:a16="http://schemas.microsoft.com/office/drawing/2014/main" id="{9678977E-4D2E-D607-4AAD-02A6D519771F}"/>
              </a:ext>
            </a:extLst>
          </p:cNvPr>
          <p:cNvPicPr>
            <a:picLocks noChangeAspect="1"/>
          </p:cNvPicPr>
          <p:nvPr/>
        </p:nvPicPr>
        <p:blipFill rotWithShape="1">
          <a:blip r:embed="rId19"/>
          <a:srcRect b="23130"/>
          <a:stretch/>
        </p:blipFill>
        <p:spPr>
          <a:xfrm>
            <a:off x="38974884" y="2730555"/>
            <a:ext cx="2500704" cy="2446826"/>
          </a:xfrm>
          <a:prstGeom prst="rect">
            <a:avLst/>
          </a:prstGeom>
        </p:spPr>
      </p:pic>
      <p:sp>
        <p:nvSpPr>
          <p:cNvPr id="14" name="Rectangle 13">
            <a:extLst>
              <a:ext uri="{FF2B5EF4-FFF2-40B4-BE49-F238E27FC236}">
                <a16:creationId xmlns:a16="http://schemas.microsoft.com/office/drawing/2014/main" id="{E040911A-19F6-74F8-A705-412297D94956}"/>
              </a:ext>
            </a:extLst>
          </p:cNvPr>
          <p:cNvSpPr/>
          <p:nvPr/>
        </p:nvSpPr>
        <p:spPr bwMode="auto">
          <a:xfrm>
            <a:off x="32652948" y="6180617"/>
            <a:ext cx="9581817" cy="7498079"/>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spTree>
    <p:extLst>
      <p:ext uri="{BB962C8B-B14F-4D97-AF65-F5344CB8AC3E}">
        <p14:creationId xmlns:p14="http://schemas.microsoft.com/office/powerpoint/2010/main" val="712931524"/>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4850</TotalTime>
  <Words>1081</Words>
  <Application>Microsoft Macintosh PowerPoint</Application>
  <PresentationFormat>Custom</PresentationFormat>
  <Paragraphs>109</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Default Design</vt:lpstr>
      <vt:lpstr>PowerPoint Presentation</vt:lpstr>
    </vt:vector>
  </TitlesOfParts>
  <Company>Georgetown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klemmd</dc:creator>
  <cp:lastModifiedBy>Tegveer Singh Yashwinder Ghura</cp:lastModifiedBy>
  <cp:revision>298</cp:revision>
  <dcterms:created xsi:type="dcterms:W3CDTF">2005-02-02T16:58:07Z</dcterms:created>
  <dcterms:modified xsi:type="dcterms:W3CDTF">2023-04-25T16:32:15Z</dcterms:modified>
</cp:coreProperties>
</file>

<file path=docProps/thumbnail.jpeg>
</file>